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7" r:id="rId5"/>
    <p:sldId id="264" r:id="rId6"/>
    <p:sldId id="282" r:id="rId7"/>
    <p:sldId id="280" r:id="rId8"/>
    <p:sldId id="265" r:id="rId9"/>
    <p:sldId id="266" r:id="rId10"/>
    <p:sldId id="267" r:id="rId11"/>
    <p:sldId id="268" r:id="rId12"/>
    <p:sldId id="269" r:id="rId13"/>
    <p:sldId id="270" r:id="rId14"/>
    <p:sldId id="272" r:id="rId15"/>
    <p:sldId id="278" r:id="rId16"/>
    <p:sldId id="273" r:id="rId17"/>
    <p:sldId id="275"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8" d="100"/>
          <a:sy n="98" d="100"/>
        </p:scale>
        <p:origin x="9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7CCDA-B575-4D05-86AB-76D3B9CF2CE7}"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D2C3D-6D09-4E46-8222-2DD02C2300CE}" type="slidenum">
              <a:rPr lang="en-US" smtClean="0"/>
              <a:t>‹#›</a:t>
            </a:fld>
            <a:endParaRPr lang="en-US"/>
          </a:p>
        </p:txBody>
      </p:sp>
    </p:spTree>
    <p:extLst>
      <p:ext uri="{BB962C8B-B14F-4D97-AF65-F5344CB8AC3E}">
        <p14:creationId xmlns:p14="http://schemas.microsoft.com/office/powerpoint/2010/main" val="241850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sP3f1_BpsF0?feature=oembed"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player.vimeo.com/video/928392702?app_id=122963"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ext on a black background&#10;&#10;Description automatically generated">
            <a:extLst>
              <a:ext uri="{FF2B5EF4-FFF2-40B4-BE49-F238E27FC236}">
                <a16:creationId xmlns:a16="http://schemas.microsoft.com/office/drawing/2014/main" id="{1B2D61FD-3605-3223-8728-B8FCCC9088C2}"/>
              </a:ext>
            </a:extLst>
          </p:cNvPr>
          <p:cNvPicPr>
            <a:picLocks noChangeAspect="1"/>
          </p:cNvPicPr>
          <p:nvPr/>
        </p:nvPicPr>
        <p:blipFill>
          <a:blip r:embed="rId2"/>
          <a:stretch>
            <a:fillRect/>
          </a:stretch>
        </p:blipFill>
        <p:spPr>
          <a:xfrm>
            <a:off x="455706" y="1699053"/>
            <a:ext cx="11280588" cy="3459895"/>
          </a:xfrm>
          <a:prstGeom prst="rect">
            <a:avLst/>
          </a:prstGeom>
        </p:spPr>
      </p:pic>
    </p:spTree>
    <p:extLst>
      <p:ext uri="{BB962C8B-B14F-4D97-AF65-F5344CB8AC3E}">
        <p14:creationId xmlns:p14="http://schemas.microsoft.com/office/powerpoint/2010/main" val="309559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0115" y="1332316"/>
            <a:ext cx="10031771" cy="5217896"/>
          </a:xfrm>
        </p:spPr>
        <p:txBody>
          <a:bodyPr vert="horz" lIns="91440" tIns="45720" rIns="91440" bIns="45720" rtlCol="0" anchor="t">
            <a:noAutofit/>
          </a:bodyPr>
          <a:lstStyle/>
          <a:p>
            <a:r>
              <a:rPr lang="en-US" sz="3600" dirty="0">
                <a:solidFill>
                  <a:srgbClr val="066DB4"/>
                </a:solidFill>
                <a:latin typeface="Century Gothic" panose="020B0502020202020204" pitchFamily="34" charset="0"/>
                <a:ea typeface="Verdana"/>
              </a:rPr>
              <a:t>VisionSVdP</a:t>
            </a:r>
          </a:p>
          <a:p>
            <a:endParaRPr lang="en-US" b="1" dirty="0">
              <a:latin typeface="Verdana"/>
              <a:ea typeface="Verdana"/>
            </a:endParaRPr>
          </a:p>
          <a:p>
            <a:pPr algn="l"/>
            <a:r>
              <a:rPr lang="en-US" b="1" dirty="0">
                <a:solidFill>
                  <a:srgbClr val="066DB4"/>
                </a:solidFill>
                <a:latin typeface="Century Gothic" panose="020B0502020202020204" pitchFamily="34" charset="0"/>
                <a:ea typeface="Verdana"/>
                <a:cs typeface="Arial"/>
              </a:rPr>
              <a:t>How Will We “Do" VisionSVdP?</a:t>
            </a:r>
          </a:p>
          <a:p>
            <a:pPr marL="342900" indent="-342900" algn="l">
              <a:buFont typeface="Arial,Sans-Serif"/>
              <a:buChar char="•"/>
            </a:pPr>
            <a:endParaRPr lang="en-US" sz="1100" dirty="0">
              <a:latin typeface="Arial"/>
              <a:ea typeface="Verdana"/>
              <a:cs typeface="Arial"/>
            </a:endParaRPr>
          </a:p>
          <a:p>
            <a:pPr algn="l"/>
            <a:r>
              <a:rPr lang="en-US" dirty="0">
                <a:latin typeface="Arial" panose="020B0604020202020204" pitchFamily="34" charset="0"/>
                <a:ea typeface="Verdana"/>
                <a:cs typeface="Arial" panose="020B0604020202020204" pitchFamily="34" charset="0"/>
              </a:rPr>
              <a:t>"We’re going to do it by talking, listening, respecting every person’s views, and then planning how we move forward. We are going to talk for a </a:t>
            </a:r>
            <a:r>
              <a:rPr lang="en-US" b="1" i="1" dirty="0">
                <a:latin typeface="Arial" panose="020B0604020202020204" pitchFamily="34" charset="0"/>
                <a:ea typeface="Verdana"/>
                <a:cs typeface="Arial" panose="020B0604020202020204" pitchFamily="34" charset="0"/>
              </a:rPr>
              <a:t>long time</a:t>
            </a:r>
            <a:r>
              <a:rPr lang="en-US" dirty="0">
                <a:latin typeface="Arial" panose="020B0604020202020204" pitchFamily="34" charset="0"/>
                <a:ea typeface="Verdana"/>
                <a:cs typeface="Arial" panose="020B0604020202020204" pitchFamily="34" charset="0"/>
              </a:rPr>
              <a:t>. We are going to talk for at least a year at every level in the Society — because </a:t>
            </a:r>
            <a:r>
              <a:rPr lang="en-US" b="1" dirty="0">
                <a:latin typeface="Arial" panose="020B0604020202020204" pitchFamily="34" charset="0"/>
                <a:ea typeface="Verdana"/>
                <a:cs typeface="Arial" panose="020B0604020202020204" pitchFamily="34" charset="0"/>
              </a:rPr>
              <a:t>EVERY VOICE MATTERS</a:t>
            </a:r>
            <a:r>
              <a:rPr lang="en-US" dirty="0">
                <a:latin typeface="Arial" panose="020B0604020202020204" pitchFamily="34" charset="0"/>
                <a:ea typeface="Verdana"/>
                <a:cs typeface="Arial" panose="020B0604020202020204" pitchFamily="34" charset="0"/>
              </a:rPr>
              <a:t>." </a:t>
            </a:r>
          </a:p>
          <a:p>
            <a:pPr marL="285750" indent="-285750">
              <a:buFont typeface="Arial"/>
              <a:buChar char="•"/>
            </a:pPr>
            <a:endParaRPr lang="en-US" dirty="0">
              <a:latin typeface="Arial" panose="020B0604020202020204" pitchFamily="34" charset="0"/>
              <a:ea typeface="Verdana"/>
              <a:cs typeface="Arial" panose="020B0604020202020204" pitchFamily="34" charset="0"/>
            </a:endParaRPr>
          </a:p>
          <a:p>
            <a:pPr marL="342900" indent="-342900" algn="l">
              <a:buFont typeface="Arial,Sans-Serif"/>
              <a:buChar char="•"/>
            </a:pPr>
            <a:endParaRPr lang="en-US" dirty="0">
              <a:latin typeface="Verdana"/>
              <a:ea typeface="Verdana"/>
              <a:cs typeface="Arial"/>
            </a:endParaRPr>
          </a:p>
          <a:p>
            <a:endParaRPr lang="en-US" b="1" dirty="0">
              <a:latin typeface="Verdana"/>
              <a:ea typeface="Verdana"/>
            </a:endParaRPr>
          </a:p>
          <a:p>
            <a:endParaRPr lang="en-US" b="1" dirty="0">
              <a:latin typeface="Verdana"/>
              <a:ea typeface="Verdana"/>
            </a:endParaRPr>
          </a:p>
        </p:txBody>
      </p:sp>
      <p:pic>
        <p:nvPicPr>
          <p:cNvPr id="4" name="Picture 3" descr="A blue text on a black background&#10;&#10;Description automatically generated">
            <a:extLst>
              <a:ext uri="{FF2B5EF4-FFF2-40B4-BE49-F238E27FC236}">
                <a16:creationId xmlns:a16="http://schemas.microsoft.com/office/drawing/2014/main" id="{C7047A1A-A20D-38EC-E4CA-E5A48A925C37}"/>
              </a:ext>
            </a:extLst>
          </p:cNvPr>
          <p:cNvPicPr>
            <a:picLocks noChangeAspect="1"/>
          </p:cNvPicPr>
          <p:nvPr/>
        </p:nvPicPr>
        <p:blipFill>
          <a:blip r:embed="rId2"/>
          <a:stretch>
            <a:fillRect/>
          </a:stretch>
        </p:blipFill>
        <p:spPr>
          <a:xfrm>
            <a:off x="135011" y="165675"/>
            <a:ext cx="3182120" cy="975995"/>
          </a:xfrm>
          <a:prstGeom prst="rect">
            <a:avLst/>
          </a:prstGeom>
        </p:spPr>
      </p:pic>
    </p:spTree>
    <p:extLst>
      <p:ext uri="{BB962C8B-B14F-4D97-AF65-F5344CB8AC3E}">
        <p14:creationId xmlns:p14="http://schemas.microsoft.com/office/powerpoint/2010/main" val="174577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1590" y="1332316"/>
            <a:ext cx="11833408" cy="5217896"/>
          </a:xfrm>
        </p:spPr>
        <p:txBody>
          <a:bodyPr vert="horz" lIns="91440" tIns="45720" rIns="91440" bIns="45720" rtlCol="0" anchor="t">
            <a:noAutofit/>
          </a:bodyPr>
          <a:lstStyle/>
          <a:p>
            <a:r>
              <a:rPr lang="en-US" sz="3600" cap="all" dirty="0">
                <a:solidFill>
                  <a:srgbClr val="066DB4"/>
                </a:solidFill>
                <a:latin typeface="Century Gothic" panose="020B0502020202020204" pitchFamily="34" charset="0"/>
                <a:ea typeface="Verdana"/>
              </a:rPr>
              <a:t>Some 'Guardrails' to Respect</a:t>
            </a:r>
            <a:endParaRPr lang="en-US" sz="3600" cap="all" dirty="0">
              <a:solidFill>
                <a:srgbClr val="066DB4"/>
              </a:solidFill>
              <a:latin typeface="Century Gothic" panose="020B0502020202020204" pitchFamily="34" charset="0"/>
            </a:endParaRPr>
          </a:p>
          <a:p>
            <a:pPr marL="285750" indent="-285750" algn="l">
              <a:buFont typeface="Arial"/>
              <a:buChar char="•"/>
            </a:pPr>
            <a:endParaRPr lang="en-US" dirty="0">
              <a:latin typeface="Verdana"/>
              <a:ea typeface="Verdana"/>
            </a:endParaRP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Our Catholic Faith, Vincentian Spirituality, and Catholic Social Teaching will always be core to our identity.</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We are a member-led Society that embraces consensus and the principle of subsidiarity as appropriate. </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We exist to grow in holiness and serve our neighbors in need. </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Local knowledge is key to achieving results in our communities. </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We are ONE SOCIETY. Working together as a National Organization is necessary to achieve real strategic impact. </a:t>
            </a:r>
            <a:endParaRPr lang="en-US" b="1" dirty="0">
              <a:latin typeface="Verdana"/>
              <a:ea typeface="Verdana"/>
              <a:cs typeface="Arial"/>
            </a:endParaRPr>
          </a:p>
        </p:txBody>
      </p:sp>
      <p:pic>
        <p:nvPicPr>
          <p:cNvPr id="4" name="Picture 3" descr="A blue text on a black background&#10;&#10;Description automatically generated">
            <a:extLst>
              <a:ext uri="{FF2B5EF4-FFF2-40B4-BE49-F238E27FC236}">
                <a16:creationId xmlns:a16="http://schemas.microsoft.com/office/drawing/2014/main" id="{EDE33A98-1091-2B97-0258-98B6EBE4AACB}"/>
              </a:ext>
            </a:extLst>
          </p:cNvPr>
          <p:cNvPicPr>
            <a:picLocks noChangeAspect="1"/>
          </p:cNvPicPr>
          <p:nvPr/>
        </p:nvPicPr>
        <p:blipFill>
          <a:blip r:embed="rId2"/>
          <a:stretch>
            <a:fillRect/>
          </a:stretch>
        </p:blipFill>
        <p:spPr>
          <a:xfrm>
            <a:off x="135011" y="165675"/>
            <a:ext cx="3182120" cy="975995"/>
          </a:xfrm>
          <a:prstGeom prst="rect">
            <a:avLst/>
          </a:prstGeom>
        </p:spPr>
      </p:pic>
    </p:spTree>
    <p:extLst>
      <p:ext uri="{BB962C8B-B14F-4D97-AF65-F5344CB8AC3E}">
        <p14:creationId xmlns:p14="http://schemas.microsoft.com/office/powerpoint/2010/main" val="231645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1472" y="1332316"/>
            <a:ext cx="11736291" cy="5217896"/>
          </a:xfrm>
        </p:spPr>
        <p:txBody>
          <a:bodyPr vert="horz" lIns="91440" tIns="45720" rIns="91440" bIns="45720" rtlCol="0" anchor="t">
            <a:noAutofit/>
          </a:bodyPr>
          <a:lstStyle/>
          <a:p>
            <a:r>
              <a:rPr lang="en-US" sz="3600" cap="all" dirty="0">
                <a:solidFill>
                  <a:srgbClr val="066DB4"/>
                </a:solidFill>
                <a:latin typeface="Century Gothic" panose="020B0502020202020204" pitchFamily="34" charset="0"/>
                <a:ea typeface="Verdana"/>
              </a:rPr>
              <a:t> Rules for Listening Sessions</a:t>
            </a:r>
            <a:endParaRPr lang="en-US" sz="3600" cap="all" dirty="0">
              <a:solidFill>
                <a:srgbClr val="066DB4"/>
              </a:solidFill>
              <a:latin typeface="Century Gothic" panose="020B0502020202020204" pitchFamily="34" charset="0"/>
            </a:endParaRPr>
          </a:p>
          <a:p>
            <a:pPr marL="285750" indent="-285750" algn="l">
              <a:buFont typeface="Arial"/>
              <a:buChar char="•"/>
            </a:pPr>
            <a:endParaRPr lang="en-US" dirty="0">
              <a:latin typeface="Verdana"/>
              <a:ea typeface="Verdana"/>
            </a:endParaRP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Everyone gets to speak. Everyone needs to speak.</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Don’t speak for the 2</a:t>
            </a:r>
            <a:r>
              <a:rPr lang="en-US" baseline="30000" dirty="0">
                <a:latin typeface="Arial" panose="020B0604020202020204" pitchFamily="34" charset="0"/>
                <a:ea typeface="Verdana"/>
                <a:cs typeface="Arial" panose="020B0604020202020204" pitchFamily="34" charset="0"/>
              </a:rPr>
              <a:t>nd</a:t>
            </a:r>
            <a:r>
              <a:rPr lang="en-US" dirty="0">
                <a:latin typeface="Arial" panose="020B0604020202020204" pitchFamily="34" charset="0"/>
                <a:ea typeface="Verdana"/>
                <a:cs typeface="Arial" panose="020B0604020202020204" pitchFamily="34" charset="0"/>
              </a:rPr>
              <a:t> time until everyone has spoken once.</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No sermonizing. Keep it short and to the point.</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Don’t speak until others have finished speaking.</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We are not here to critique what others have to say. </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Stay on topic. Don’t delve into unfocused conversations.</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Thou shalt not judge</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EVERY VOICE MATTERS!</a:t>
            </a:r>
            <a:endParaRPr lang="en-US" b="1" dirty="0">
              <a:latin typeface="Verdana"/>
              <a:ea typeface="Verdana"/>
            </a:endParaRPr>
          </a:p>
        </p:txBody>
      </p:sp>
      <p:pic>
        <p:nvPicPr>
          <p:cNvPr id="4" name="Picture 3" descr="A blue text on a black background&#10;&#10;Description automatically generated">
            <a:extLst>
              <a:ext uri="{FF2B5EF4-FFF2-40B4-BE49-F238E27FC236}">
                <a16:creationId xmlns:a16="http://schemas.microsoft.com/office/drawing/2014/main" id="{8BB7F30C-BDAC-1337-74BF-E6C036C1DF84}"/>
              </a:ext>
            </a:extLst>
          </p:cNvPr>
          <p:cNvPicPr>
            <a:picLocks noChangeAspect="1"/>
          </p:cNvPicPr>
          <p:nvPr/>
        </p:nvPicPr>
        <p:blipFill>
          <a:blip r:embed="rId2"/>
          <a:stretch>
            <a:fillRect/>
          </a:stretch>
        </p:blipFill>
        <p:spPr>
          <a:xfrm>
            <a:off x="135011" y="165675"/>
            <a:ext cx="3182120" cy="975995"/>
          </a:xfrm>
          <a:prstGeom prst="rect">
            <a:avLst/>
          </a:prstGeom>
        </p:spPr>
      </p:pic>
    </p:spTree>
    <p:extLst>
      <p:ext uri="{BB962C8B-B14F-4D97-AF65-F5344CB8AC3E}">
        <p14:creationId xmlns:p14="http://schemas.microsoft.com/office/powerpoint/2010/main" val="379900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6295" y="1332316"/>
            <a:ext cx="11564470" cy="5017684"/>
          </a:xfrm>
        </p:spPr>
        <p:txBody>
          <a:bodyPr vert="horz" lIns="91440" tIns="45720" rIns="91440" bIns="45720" rtlCol="0" anchor="t">
            <a:noAutofit/>
          </a:bodyPr>
          <a:lstStyle/>
          <a:p>
            <a:r>
              <a:rPr lang="en-US" sz="3600" cap="all" dirty="0">
                <a:solidFill>
                  <a:srgbClr val="066DB4"/>
                </a:solidFill>
                <a:latin typeface="Century Gothic" panose="020B0502020202020204" pitchFamily="34" charset="0"/>
                <a:ea typeface="Verdana"/>
              </a:rPr>
              <a:t>Hints for Listening Sessions</a:t>
            </a:r>
            <a:endParaRPr lang="en-US" sz="3600" cap="all" dirty="0">
              <a:solidFill>
                <a:srgbClr val="066DB4"/>
              </a:solidFill>
              <a:latin typeface="Century Gothic" panose="020B0502020202020204" pitchFamily="34" charset="0"/>
            </a:endParaRPr>
          </a:p>
          <a:p>
            <a:pPr marL="285750" indent="-285750" algn="l">
              <a:buFont typeface="Arial"/>
              <a:buChar char="•"/>
            </a:pPr>
            <a:endParaRPr lang="en-US" dirty="0">
              <a:latin typeface="Verdana"/>
              <a:ea typeface="Verdana"/>
            </a:endParaRP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Open your mind and don’t limit your thinking</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THERE ARE NO WRONG STATEMENTS.</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THERE ARE NO WRONG ANSWERS.</a:t>
            </a:r>
          </a:p>
          <a:p>
            <a:pPr marL="342900" indent="-342900" algn="l">
              <a:buClr>
                <a:srgbClr val="066DB4"/>
              </a:buClr>
              <a:buFont typeface="Arial" panose="020B0604020202020204" pitchFamily="34" charset="0"/>
              <a:buChar char="•"/>
            </a:pPr>
            <a:r>
              <a:rPr lang="en-US" dirty="0">
                <a:latin typeface="Arial" panose="020B0604020202020204" pitchFamily="34" charset="0"/>
                <a:ea typeface="Verdana"/>
                <a:cs typeface="Arial" panose="020B0604020202020204" pitchFamily="34" charset="0"/>
              </a:rPr>
              <a:t>Use clear sentences that make a definitive statement about something. </a:t>
            </a:r>
            <a:br>
              <a:rPr lang="en-US" dirty="0">
                <a:latin typeface="Arial" panose="020B0604020202020204" pitchFamily="34" charset="0"/>
                <a:ea typeface="Verdana"/>
                <a:cs typeface="Arial" panose="020B0604020202020204" pitchFamily="34" charset="0"/>
              </a:rPr>
            </a:br>
            <a:r>
              <a:rPr lang="en-US" dirty="0">
                <a:latin typeface="Arial" panose="020B0604020202020204" pitchFamily="34" charset="0"/>
                <a:ea typeface="Verdana"/>
                <a:cs typeface="Arial" panose="020B0604020202020204" pitchFamily="34" charset="0"/>
              </a:rPr>
              <a:t>They might begin with:</a:t>
            </a:r>
          </a:p>
          <a:p>
            <a:pPr marL="800100" lvl="1" indent="-342900" algn="l">
              <a:buClr>
                <a:srgbClr val="066DB4"/>
              </a:buClr>
              <a:buFont typeface="Arial" panose="020B0604020202020204" pitchFamily="34" charset="0"/>
              <a:buChar char="•"/>
            </a:pPr>
            <a:r>
              <a:rPr lang="en-US" sz="2400" dirty="0">
                <a:latin typeface="Arial" panose="020B0604020202020204" pitchFamily="34" charset="0"/>
                <a:ea typeface="Verdana"/>
                <a:cs typeface="Arial" panose="020B0604020202020204" pitchFamily="34" charset="0"/>
              </a:rPr>
              <a:t>“I think ...”</a:t>
            </a:r>
          </a:p>
          <a:p>
            <a:pPr marL="800100" lvl="1" indent="-342900" algn="l">
              <a:buClr>
                <a:srgbClr val="066DB4"/>
              </a:buClr>
              <a:buFont typeface="Arial" panose="020B0604020202020204" pitchFamily="34" charset="0"/>
              <a:buChar char="•"/>
            </a:pPr>
            <a:r>
              <a:rPr lang="en-US" sz="2400" dirty="0">
                <a:latin typeface="Arial" panose="020B0604020202020204" pitchFamily="34" charset="0"/>
                <a:ea typeface="Verdana"/>
                <a:cs typeface="Arial" panose="020B0604020202020204" pitchFamily="34" charset="0"/>
              </a:rPr>
              <a:t>“We should ...”</a:t>
            </a:r>
          </a:p>
          <a:p>
            <a:pPr marL="800100" lvl="1" indent="-342900" algn="l">
              <a:buClr>
                <a:srgbClr val="066DB4"/>
              </a:buClr>
              <a:buFont typeface="Arial" panose="020B0604020202020204" pitchFamily="34" charset="0"/>
              <a:buChar char="•"/>
            </a:pPr>
            <a:r>
              <a:rPr lang="en-US" sz="2400" dirty="0">
                <a:latin typeface="Arial" panose="020B0604020202020204" pitchFamily="34" charset="0"/>
                <a:ea typeface="Verdana"/>
                <a:cs typeface="Arial" panose="020B0604020202020204" pitchFamily="34" charset="0"/>
              </a:rPr>
              <a:t>“I find it difficult to ______ because _____”</a:t>
            </a:r>
          </a:p>
          <a:p>
            <a:pPr marL="800100" lvl="1" indent="-342900" algn="l">
              <a:buClr>
                <a:srgbClr val="066DB4"/>
              </a:buClr>
              <a:buFont typeface="Arial" panose="020B0604020202020204" pitchFamily="34" charset="0"/>
              <a:buChar char="•"/>
            </a:pPr>
            <a:r>
              <a:rPr lang="en-US" sz="2400" dirty="0">
                <a:latin typeface="Arial" panose="020B0604020202020204" pitchFamily="34" charset="0"/>
                <a:ea typeface="Verdana"/>
                <a:cs typeface="Arial" panose="020B0604020202020204" pitchFamily="34" charset="0"/>
              </a:rPr>
              <a:t>“If we changed _____ we could _____”</a:t>
            </a:r>
          </a:p>
          <a:p>
            <a:pPr marL="800100" lvl="1" indent="-342900" algn="l">
              <a:buClr>
                <a:srgbClr val="066DB4"/>
              </a:buClr>
              <a:buFont typeface="Arial" panose="020B0604020202020204" pitchFamily="34" charset="0"/>
              <a:buChar char="•"/>
            </a:pPr>
            <a:r>
              <a:rPr lang="en-US" sz="2400" dirty="0">
                <a:latin typeface="Arial" panose="020B0604020202020204" pitchFamily="34" charset="0"/>
                <a:ea typeface="Verdana"/>
                <a:cs typeface="Arial" panose="020B0604020202020204" pitchFamily="34" charset="0"/>
              </a:rPr>
              <a:t>“Why can’t we ______?”</a:t>
            </a:r>
          </a:p>
        </p:txBody>
      </p:sp>
      <p:pic>
        <p:nvPicPr>
          <p:cNvPr id="4" name="Picture 3" descr="A blue text on a black background&#10;&#10;Description automatically generated">
            <a:extLst>
              <a:ext uri="{FF2B5EF4-FFF2-40B4-BE49-F238E27FC236}">
                <a16:creationId xmlns:a16="http://schemas.microsoft.com/office/drawing/2014/main" id="{A1D27993-66BD-BB84-C4AB-43371631F920}"/>
              </a:ext>
            </a:extLst>
          </p:cNvPr>
          <p:cNvPicPr>
            <a:picLocks noChangeAspect="1"/>
          </p:cNvPicPr>
          <p:nvPr/>
        </p:nvPicPr>
        <p:blipFill>
          <a:blip r:embed="rId2"/>
          <a:stretch>
            <a:fillRect/>
          </a:stretch>
        </p:blipFill>
        <p:spPr>
          <a:xfrm>
            <a:off x="135011" y="165675"/>
            <a:ext cx="3182120" cy="975995"/>
          </a:xfrm>
          <a:prstGeom prst="rect">
            <a:avLst/>
          </a:prstGeom>
        </p:spPr>
      </p:pic>
    </p:spTree>
    <p:extLst>
      <p:ext uri="{BB962C8B-B14F-4D97-AF65-F5344CB8AC3E}">
        <p14:creationId xmlns:p14="http://schemas.microsoft.com/office/powerpoint/2010/main" val="13932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6295" y="1225747"/>
            <a:ext cx="11579410" cy="5217896"/>
          </a:xfrm>
        </p:spPr>
        <p:txBody>
          <a:bodyPr vert="horz" lIns="91440" tIns="45720" rIns="91440" bIns="45720" rtlCol="0" anchor="t">
            <a:noAutofit/>
          </a:bodyPr>
          <a:lstStyle/>
          <a:p>
            <a:r>
              <a:rPr lang="en-US" sz="3600" cap="all" dirty="0">
                <a:solidFill>
                  <a:srgbClr val="066DB4"/>
                </a:solidFill>
                <a:latin typeface="Century Gothic" panose="020B0502020202020204" pitchFamily="34" charset="0"/>
                <a:ea typeface="Verdana"/>
              </a:rPr>
              <a:t>Today’s Listening Sessions</a:t>
            </a:r>
            <a:endParaRPr lang="en-US" sz="3600" cap="all" dirty="0">
              <a:solidFill>
                <a:srgbClr val="066DB4"/>
              </a:solidFill>
              <a:latin typeface="Century Gothic" panose="020B0502020202020204" pitchFamily="34" charset="0"/>
            </a:endParaRPr>
          </a:p>
          <a:p>
            <a:pPr marL="285750" indent="-285750" algn="l">
              <a:buFont typeface="Arial"/>
              <a:buChar char="•"/>
            </a:pPr>
            <a:endParaRPr lang="en-US" dirty="0">
              <a:latin typeface="Verdana"/>
              <a:ea typeface="Verdana"/>
            </a:endParaRPr>
          </a:p>
          <a:p>
            <a:pPr marL="342900" indent="-342900" algn="l">
              <a:buClr>
                <a:srgbClr val="066DB4"/>
              </a:buClr>
              <a:buChar char="•"/>
            </a:pPr>
            <a:r>
              <a:rPr lang="en-US" dirty="0">
                <a:latin typeface="Arial" panose="020B0604020202020204" pitchFamily="34" charset="0"/>
                <a:ea typeface="Verdana"/>
                <a:cs typeface="Arial" panose="020B0604020202020204" pitchFamily="34" charset="0"/>
              </a:rPr>
              <a:t>Each table has a </a:t>
            </a:r>
            <a:r>
              <a:rPr lang="en-US" b="1" dirty="0">
                <a:solidFill>
                  <a:srgbClr val="066DB4"/>
                </a:solidFill>
                <a:latin typeface="Arial" panose="020B0604020202020204" pitchFamily="34" charset="0"/>
                <a:ea typeface="Verdana"/>
                <a:cs typeface="Arial" panose="020B0604020202020204" pitchFamily="34" charset="0"/>
              </a:rPr>
              <a:t>MODERATOR</a:t>
            </a:r>
            <a:r>
              <a:rPr lang="en-US" b="1" dirty="0">
                <a:latin typeface="Arial" panose="020B0604020202020204" pitchFamily="34" charset="0"/>
                <a:ea typeface="Verdana"/>
                <a:cs typeface="Arial" panose="020B0604020202020204" pitchFamily="34" charset="0"/>
              </a:rPr>
              <a:t>. </a:t>
            </a:r>
            <a:r>
              <a:rPr lang="en-US" dirty="0">
                <a:latin typeface="Arial" panose="020B0604020202020204" pitchFamily="34" charset="0"/>
                <a:ea typeface="Verdana"/>
                <a:cs typeface="Arial" panose="020B0604020202020204" pitchFamily="34" charset="0"/>
              </a:rPr>
              <a:t>The Moderator is responsible for observing the rules for listening sessions.</a:t>
            </a:r>
          </a:p>
          <a:p>
            <a:pPr marL="285750" indent="-285750" algn="l">
              <a:buClr>
                <a:srgbClr val="066DB4"/>
              </a:buClr>
              <a:buFont typeface="Arial"/>
              <a:buChar char="•"/>
            </a:pPr>
            <a:r>
              <a:rPr lang="en-US" dirty="0">
                <a:latin typeface="Arial" panose="020B0604020202020204" pitchFamily="34" charset="0"/>
                <a:ea typeface="Verdana"/>
                <a:cs typeface="Arial" panose="020B0604020202020204" pitchFamily="34" charset="0"/>
              </a:rPr>
              <a:t>Each table has a </a:t>
            </a:r>
            <a:r>
              <a:rPr lang="en-US" b="1" dirty="0">
                <a:solidFill>
                  <a:srgbClr val="066DB4"/>
                </a:solidFill>
                <a:latin typeface="Arial" panose="020B0604020202020204" pitchFamily="34" charset="0"/>
                <a:ea typeface="Verdana"/>
                <a:cs typeface="Arial" panose="020B0604020202020204" pitchFamily="34" charset="0"/>
              </a:rPr>
              <a:t>SCRIBE</a:t>
            </a:r>
            <a:r>
              <a:rPr lang="en-US" b="1" dirty="0">
                <a:latin typeface="Arial" panose="020B0604020202020204" pitchFamily="34" charset="0"/>
                <a:ea typeface="Verdana"/>
                <a:cs typeface="Arial" panose="020B0604020202020204" pitchFamily="34" charset="0"/>
              </a:rPr>
              <a:t>.</a:t>
            </a:r>
            <a:r>
              <a:rPr lang="en-US" dirty="0">
                <a:latin typeface="Arial" panose="020B0604020202020204" pitchFamily="34" charset="0"/>
                <a:ea typeface="Verdana"/>
                <a:cs typeface="Arial" panose="020B0604020202020204" pitchFamily="34" charset="0"/>
              </a:rPr>
              <a:t> Scribes are there solely to capture ideas. They are not there to take minutes or transcribe the discussion. They may ask you to clarify your ideas. </a:t>
            </a:r>
          </a:p>
          <a:p>
            <a:pPr marL="285750" indent="-285750" algn="l">
              <a:buClr>
                <a:srgbClr val="066DB4"/>
              </a:buClr>
              <a:buFont typeface="Arial"/>
              <a:buChar char="•"/>
            </a:pPr>
            <a:r>
              <a:rPr lang="en-US" dirty="0">
                <a:latin typeface="Arial" panose="020B0604020202020204" pitchFamily="34" charset="0"/>
                <a:ea typeface="Verdana"/>
                <a:cs typeface="Arial" panose="020B0604020202020204" pitchFamily="34" charset="0"/>
              </a:rPr>
              <a:t>Moderators and Scribes are also full participants, so it's important that we capture their ideas, as well. </a:t>
            </a:r>
          </a:p>
        </p:txBody>
      </p:sp>
      <p:pic>
        <p:nvPicPr>
          <p:cNvPr id="4" name="Picture 3" descr="A blue text on a black background&#10;&#10;Description automatically generated">
            <a:extLst>
              <a:ext uri="{FF2B5EF4-FFF2-40B4-BE49-F238E27FC236}">
                <a16:creationId xmlns:a16="http://schemas.microsoft.com/office/drawing/2014/main" id="{307A6766-39F9-2C45-249B-2F138D86D0FB}"/>
              </a:ext>
            </a:extLst>
          </p:cNvPr>
          <p:cNvPicPr>
            <a:picLocks noChangeAspect="1"/>
          </p:cNvPicPr>
          <p:nvPr/>
        </p:nvPicPr>
        <p:blipFill>
          <a:blip r:embed="rId2"/>
          <a:stretch>
            <a:fillRect/>
          </a:stretch>
        </p:blipFill>
        <p:spPr>
          <a:xfrm>
            <a:off x="135011" y="165675"/>
            <a:ext cx="3182120" cy="975995"/>
          </a:xfrm>
          <a:prstGeom prst="rect">
            <a:avLst/>
          </a:prstGeom>
        </p:spPr>
      </p:pic>
    </p:spTree>
    <p:extLst>
      <p:ext uri="{BB962C8B-B14F-4D97-AF65-F5344CB8AC3E}">
        <p14:creationId xmlns:p14="http://schemas.microsoft.com/office/powerpoint/2010/main" val="150569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5177" y="1332316"/>
            <a:ext cx="9360646" cy="5217896"/>
          </a:xfrm>
        </p:spPr>
        <p:txBody>
          <a:bodyPr vert="horz" lIns="91440" tIns="45720" rIns="91440" bIns="45720" rtlCol="0" anchor="t">
            <a:noAutofit/>
          </a:bodyPr>
          <a:lstStyle/>
          <a:p>
            <a:r>
              <a:rPr lang="en-US" sz="3600" cap="all" dirty="0">
                <a:solidFill>
                  <a:srgbClr val="066DB4"/>
                </a:solidFill>
                <a:latin typeface="Century Gothic" panose="020B0502020202020204" pitchFamily="34" charset="0"/>
                <a:ea typeface="Verdana"/>
              </a:rPr>
              <a:t>Meditation</a:t>
            </a:r>
          </a:p>
          <a:p>
            <a:pPr marL="285750" indent="-285750" algn="l">
              <a:buFont typeface="Symbol"/>
              <a:buChar char="•"/>
            </a:pPr>
            <a:endParaRPr lang="en-US" dirty="0">
              <a:latin typeface="Verdana"/>
              <a:ea typeface="Verdana"/>
            </a:endParaRPr>
          </a:p>
          <a:p>
            <a:pPr algn="l"/>
            <a:endParaRPr lang="en-US" dirty="0">
              <a:latin typeface="Verdana"/>
              <a:ea typeface="Verdana"/>
              <a:cs typeface="Arial"/>
            </a:endParaRPr>
          </a:p>
          <a:p>
            <a:pPr algn="l">
              <a:buFont typeface="Symbol"/>
              <a:buChar char="•"/>
            </a:pPr>
            <a:endParaRPr lang="en-US" dirty="0">
              <a:latin typeface="Verdana"/>
              <a:ea typeface="Verdana"/>
              <a:cs typeface="Arial"/>
            </a:endParaRPr>
          </a:p>
          <a:p>
            <a:pPr marL="285750" indent="-285750" algn="l">
              <a:buFont typeface="Symbol"/>
              <a:buChar char="•"/>
            </a:pPr>
            <a:endParaRPr lang="en-US" dirty="0">
              <a:latin typeface="Verdana"/>
              <a:ea typeface="Verdana"/>
              <a:cs typeface="Arial"/>
            </a:endParaRPr>
          </a:p>
          <a:p>
            <a:endParaRPr lang="en-US" sz="3600" b="1" dirty="0">
              <a:latin typeface="Verdana"/>
              <a:ea typeface="Verdana"/>
              <a:cs typeface="Arial"/>
            </a:endParaRPr>
          </a:p>
          <a:p>
            <a:endParaRPr lang="en-US" b="1" dirty="0">
              <a:latin typeface="Verdana"/>
              <a:ea typeface="Verdana"/>
              <a:cs typeface="Arial"/>
            </a:endParaRPr>
          </a:p>
          <a:p>
            <a:pPr marL="285750" indent="-285750">
              <a:buFont typeface="Arial"/>
              <a:buChar char="•"/>
            </a:pPr>
            <a:endParaRPr lang="en-US" dirty="0">
              <a:latin typeface="Verdana"/>
              <a:ea typeface="Verdana"/>
              <a:cs typeface="Arial"/>
            </a:endParaRPr>
          </a:p>
          <a:p>
            <a:pPr marL="342900" indent="-342900" algn="l">
              <a:buFont typeface="Arial,Sans-Serif"/>
              <a:buChar char="•"/>
            </a:pPr>
            <a:endParaRPr lang="en-US" dirty="0">
              <a:latin typeface="Verdana"/>
              <a:ea typeface="Verdana"/>
              <a:cs typeface="Arial"/>
            </a:endParaRPr>
          </a:p>
          <a:p>
            <a:endParaRPr lang="en-US" b="1" dirty="0">
              <a:latin typeface="Verdana"/>
              <a:ea typeface="Verdana"/>
              <a:cs typeface="Arial"/>
            </a:endParaRPr>
          </a:p>
          <a:p>
            <a:endParaRPr lang="en-US" b="1" dirty="0">
              <a:latin typeface="Verdana"/>
              <a:ea typeface="Verdana"/>
            </a:endParaRPr>
          </a:p>
        </p:txBody>
      </p:sp>
      <p:pic>
        <p:nvPicPr>
          <p:cNvPr id="4" name="Online Media 3" title="Breathe (Live)">
            <a:hlinkClick r:id="" action="ppaction://media"/>
            <a:extLst>
              <a:ext uri="{FF2B5EF4-FFF2-40B4-BE49-F238E27FC236}">
                <a16:creationId xmlns:a16="http://schemas.microsoft.com/office/drawing/2014/main" id="{4A861782-2ED1-5E1F-5E91-0ECE37DDF2E2}"/>
              </a:ext>
            </a:extLst>
          </p:cNvPr>
          <p:cNvPicPr>
            <a:picLocks noRot="1" noChangeAspect="1"/>
          </p:cNvPicPr>
          <p:nvPr>
            <a:videoFile r:link="rId1"/>
          </p:nvPr>
        </p:nvPicPr>
        <p:blipFill>
          <a:blip r:embed="rId3"/>
          <a:stretch>
            <a:fillRect/>
          </a:stretch>
        </p:blipFill>
        <p:spPr>
          <a:xfrm>
            <a:off x="2998694" y="2030505"/>
            <a:ext cx="6194612" cy="4649695"/>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99F3BCB2-91E1-546A-1275-0C2291723049}"/>
              </a:ext>
            </a:extLst>
          </p:cNvPr>
          <p:cNvPicPr>
            <a:picLocks noChangeAspect="1"/>
          </p:cNvPicPr>
          <p:nvPr/>
        </p:nvPicPr>
        <p:blipFill>
          <a:blip r:embed="rId4"/>
          <a:stretch>
            <a:fillRect/>
          </a:stretch>
        </p:blipFill>
        <p:spPr>
          <a:xfrm>
            <a:off x="135011" y="165675"/>
            <a:ext cx="3182120" cy="975995"/>
          </a:xfrm>
          <a:prstGeom prst="rect">
            <a:avLst/>
          </a:prstGeom>
        </p:spPr>
      </p:pic>
    </p:spTree>
    <p:extLst>
      <p:ext uri="{BB962C8B-B14F-4D97-AF65-F5344CB8AC3E}">
        <p14:creationId xmlns:p14="http://schemas.microsoft.com/office/powerpoint/2010/main" val="44563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94771"/>
            <a:ext cx="9144000" cy="3822233"/>
          </a:xfrm>
        </p:spPr>
        <p:txBody>
          <a:bodyPr vert="horz" lIns="91440" tIns="45720" rIns="91440" bIns="45720" rtlCol="0" anchor="t">
            <a:noAutofit/>
          </a:bodyPr>
          <a:lstStyle/>
          <a:p>
            <a:r>
              <a:rPr lang="en-US" dirty="0">
                <a:latin typeface="Century Gothic" panose="020B0502020202020204" pitchFamily="34" charset="0"/>
                <a:ea typeface="Verdana"/>
              </a:rPr>
              <a:t>Watch Archbishop Andrew Bellisario’s Welcome Video</a:t>
            </a:r>
          </a:p>
        </p:txBody>
      </p:sp>
      <p:pic>
        <p:nvPicPr>
          <p:cNvPr id="2" name="Picture 1" descr="A blue text on a black background&#10;&#10;Description automatically generated">
            <a:extLst>
              <a:ext uri="{FF2B5EF4-FFF2-40B4-BE49-F238E27FC236}">
                <a16:creationId xmlns:a16="http://schemas.microsoft.com/office/drawing/2014/main" id="{20BD6C38-9D10-07AF-00F7-6E5F951BA797}"/>
              </a:ext>
            </a:extLst>
          </p:cNvPr>
          <p:cNvPicPr>
            <a:picLocks noChangeAspect="1"/>
          </p:cNvPicPr>
          <p:nvPr/>
        </p:nvPicPr>
        <p:blipFill>
          <a:blip r:embed="rId3"/>
          <a:stretch>
            <a:fillRect/>
          </a:stretch>
        </p:blipFill>
        <p:spPr>
          <a:xfrm>
            <a:off x="135011" y="165675"/>
            <a:ext cx="3182120" cy="975995"/>
          </a:xfrm>
          <a:prstGeom prst="rect">
            <a:avLst/>
          </a:prstGeom>
        </p:spPr>
      </p:pic>
      <p:pic>
        <p:nvPicPr>
          <p:cNvPr id="4" name="Online Media 3" title="VisionSVdP with Archbishop Andrew Bellissario">
            <a:hlinkClick r:id="" action="ppaction://media"/>
            <a:extLst>
              <a:ext uri="{FF2B5EF4-FFF2-40B4-BE49-F238E27FC236}">
                <a16:creationId xmlns:a16="http://schemas.microsoft.com/office/drawing/2014/main" id="{CE4B16BF-0D5C-A21E-3EF8-7513A23B6F06}"/>
              </a:ext>
            </a:extLst>
          </p:cNvPr>
          <p:cNvPicPr>
            <a:picLocks noRot="1" noChangeAspect="1"/>
          </p:cNvPicPr>
          <p:nvPr>
            <a:videoFile r:link="rId1"/>
          </p:nvPr>
        </p:nvPicPr>
        <p:blipFill>
          <a:blip r:embed="rId4"/>
          <a:stretch>
            <a:fillRect/>
          </a:stretch>
        </p:blipFill>
        <p:spPr>
          <a:xfrm>
            <a:off x="1964886" y="1853635"/>
            <a:ext cx="8262228" cy="4654170"/>
          </a:xfrm>
          <a:prstGeom prst="rect">
            <a:avLst/>
          </a:prstGeom>
        </p:spPr>
      </p:pic>
    </p:spTree>
    <p:extLst>
      <p:ext uri="{BB962C8B-B14F-4D97-AF65-F5344CB8AC3E}">
        <p14:creationId xmlns:p14="http://schemas.microsoft.com/office/powerpoint/2010/main" val="16403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0" name="Rectangle 9">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FFE71BF-1524-6E23-8020-72CA56125275}"/>
              </a:ext>
            </a:extLst>
          </p:cNvPr>
          <p:cNvSpPr>
            <a:spLocks noGrp="1"/>
          </p:cNvSpPr>
          <p:nvPr>
            <p:ph idx="4294967295"/>
          </p:nvPr>
        </p:nvSpPr>
        <p:spPr>
          <a:xfrm>
            <a:off x="301791" y="856799"/>
            <a:ext cx="4562946" cy="5144401"/>
          </a:xfrm>
        </p:spPr>
        <p:txBody>
          <a:bodyPr vert="horz" lIns="91440" tIns="45720" rIns="91440" bIns="45720" rtlCol="0">
            <a:normAutofit fontScale="70000" lnSpcReduction="20000"/>
          </a:bodyPr>
          <a:lstStyle/>
          <a:p>
            <a:endParaRPr lang="en-US" sz="2000" b="0" i="0" u="none" strike="noStrike" dirty="0">
              <a:solidFill>
                <a:srgbClr val="FFFFFF"/>
              </a:solidFill>
              <a:effectLst/>
            </a:endParaRPr>
          </a:p>
          <a:p>
            <a:pPr marL="0" indent="0">
              <a:lnSpc>
                <a:spcPct val="145000"/>
              </a:lnSpc>
              <a:buNone/>
            </a:pPr>
            <a:r>
              <a:rPr lang="en-US" sz="3600" b="0" i="0" u="none" strike="noStrike" dirty="0">
                <a:solidFill>
                  <a:srgbClr val="FFFFFF"/>
                </a:solidFill>
                <a:effectLst/>
                <a:latin typeface="Century Gothic" panose="020B0502020202020204" pitchFamily="34" charset="0"/>
              </a:rPr>
              <a:t>“Charity must never look to the past, but always to the future, because the number of its past works is still very small and the present and future miseries that it must alleviate are infinite.”</a:t>
            </a:r>
            <a:endParaRPr lang="en-US" sz="3600" dirty="0">
              <a:solidFill>
                <a:srgbClr val="FFFFFF"/>
              </a:solidFill>
              <a:latin typeface="Century Gothic" panose="020B0502020202020204" pitchFamily="34" charset="0"/>
            </a:endParaRPr>
          </a:p>
          <a:p>
            <a:pPr marL="0" indent="0" algn="r">
              <a:lnSpc>
                <a:spcPct val="145000"/>
              </a:lnSpc>
              <a:buNone/>
            </a:pPr>
            <a:r>
              <a:rPr lang="en-US" sz="3600" b="0" i="0" u="none" strike="noStrike" dirty="0">
                <a:solidFill>
                  <a:srgbClr val="FFFFFF"/>
                </a:solidFill>
                <a:effectLst/>
                <a:latin typeface="Century Gothic" panose="020B0502020202020204" pitchFamily="34" charset="0"/>
              </a:rPr>
              <a:t>– </a:t>
            </a:r>
            <a:r>
              <a:rPr lang="en-US" sz="3600" i="0" dirty="0">
                <a:solidFill>
                  <a:srgbClr val="FFFFFF"/>
                </a:solidFill>
                <a:effectLst/>
                <a:latin typeface="Century Gothic" panose="020B0502020202020204" pitchFamily="34" charset="0"/>
              </a:rPr>
              <a:t>Frédéric Ozanam</a:t>
            </a:r>
            <a:endParaRPr lang="en-US" sz="3600" dirty="0">
              <a:solidFill>
                <a:srgbClr val="FFFFFF"/>
              </a:solidFill>
              <a:latin typeface="Century Gothic" panose="020B0502020202020204" pitchFamily="34" charset="0"/>
            </a:endParaRPr>
          </a:p>
        </p:txBody>
      </p:sp>
      <p:pic>
        <p:nvPicPr>
          <p:cNvPr id="5" name="Picture 4" descr="A blue background with white text&#10;&#10;Description automatically generated">
            <a:extLst>
              <a:ext uri="{FF2B5EF4-FFF2-40B4-BE49-F238E27FC236}">
                <a16:creationId xmlns:a16="http://schemas.microsoft.com/office/drawing/2014/main" id="{20AADEEE-D8BE-64F5-5EBF-828FC3F16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177" y="-2"/>
            <a:ext cx="6858823" cy="6858000"/>
          </a:xfrm>
          <a:prstGeom prst="rect">
            <a:avLst/>
          </a:prstGeom>
        </p:spPr>
      </p:pic>
    </p:spTree>
    <p:extLst>
      <p:ext uri="{BB962C8B-B14F-4D97-AF65-F5344CB8AC3E}">
        <p14:creationId xmlns:p14="http://schemas.microsoft.com/office/powerpoint/2010/main" val="82676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0A1F2-9371-6C5A-F564-70F8B3E6EB4A}"/>
              </a:ext>
            </a:extLst>
          </p:cNvPr>
          <p:cNvSpPr>
            <a:spLocks noGrp="1"/>
          </p:cNvSpPr>
          <p:nvPr>
            <p:ph idx="1"/>
          </p:nvPr>
        </p:nvSpPr>
        <p:spPr>
          <a:xfrm>
            <a:off x="838200" y="684155"/>
            <a:ext cx="10515600" cy="5492808"/>
          </a:xfrm>
        </p:spPr>
        <p:txBody>
          <a:bodyPr anchor="ctr">
            <a:normAutofit/>
          </a:bodyPr>
          <a:lstStyle/>
          <a:p>
            <a:pPr marL="0" indent="0" algn="ctr">
              <a:buNone/>
            </a:pPr>
            <a:r>
              <a:rPr lang="en-US" sz="6600" b="0" i="0" u="none" strike="noStrike" dirty="0">
                <a:solidFill>
                  <a:srgbClr val="066DB4"/>
                </a:solidFill>
                <a:effectLst/>
                <a:latin typeface="Century Gothic" panose="020B0502020202020204" pitchFamily="34" charset="0"/>
              </a:rPr>
              <a:t>“Let us not be discouraged, </a:t>
            </a:r>
            <a:br>
              <a:rPr lang="en-US" sz="6600" b="0" i="0" u="none" strike="noStrike" dirty="0">
                <a:solidFill>
                  <a:srgbClr val="066DB4"/>
                </a:solidFill>
                <a:effectLst/>
                <a:latin typeface="Century Gothic" panose="020B0502020202020204" pitchFamily="34" charset="0"/>
              </a:rPr>
            </a:br>
            <a:r>
              <a:rPr lang="en-US" sz="6600" b="0" i="0" u="none" strike="noStrike" dirty="0">
                <a:solidFill>
                  <a:srgbClr val="066DB4"/>
                </a:solidFill>
                <a:effectLst/>
                <a:latin typeface="Century Gothic" panose="020B0502020202020204" pitchFamily="34" charset="0"/>
              </a:rPr>
              <a:t>let us be better.”</a:t>
            </a:r>
          </a:p>
          <a:p>
            <a:pPr marL="0" indent="0" algn="r">
              <a:buNone/>
            </a:pPr>
            <a:r>
              <a:rPr lang="en-US" sz="4800" i="0" dirty="0">
                <a:effectLst/>
                <a:latin typeface="Century Gothic" panose="020B0502020202020204" pitchFamily="34" charset="0"/>
              </a:rPr>
              <a:t>– Frédéric Ozanam</a:t>
            </a:r>
            <a:endParaRPr lang="en-US" sz="4800" dirty="0">
              <a:latin typeface="Century Gothic" panose="020B0502020202020204" pitchFamily="34" charset="0"/>
            </a:endParaRPr>
          </a:p>
        </p:txBody>
      </p:sp>
    </p:spTree>
    <p:extLst>
      <p:ext uri="{BB962C8B-B14F-4D97-AF65-F5344CB8AC3E}">
        <p14:creationId xmlns:p14="http://schemas.microsoft.com/office/powerpoint/2010/main" val="168626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9059" y="1920240"/>
            <a:ext cx="11743764" cy="4629972"/>
          </a:xfrm>
        </p:spPr>
        <p:txBody>
          <a:bodyPr vert="horz" lIns="91440" tIns="45720" rIns="91440" bIns="45720" rtlCol="0" anchor="t">
            <a:noAutofit/>
          </a:bodyPr>
          <a:lstStyle/>
          <a:p>
            <a:r>
              <a:rPr lang="en-US" sz="4800" cap="all" dirty="0">
                <a:solidFill>
                  <a:srgbClr val="066DB4"/>
                </a:solidFill>
                <a:latin typeface="Century Gothic" panose="020B0502020202020204" pitchFamily="34" charset="0"/>
                <a:ea typeface="Verdana"/>
              </a:rPr>
              <a:t>Context</a:t>
            </a:r>
          </a:p>
          <a:p>
            <a:endParaRPr lang="en-US" b="1" dirty="0">
              <a:latin typeface="Verdana"/>
              <a:ea typeface="Verdana"/>
            </a:endParaRPr>
          </a:p>
          <a:p>
            <a:pPr algn="l"/>
            <a:r>
              <a:rPr lang="en-US" b="1" dirty="0">
                <a:solidFill>
                  <a:srgbClr val="066DB4"/>
                </a:solidFill>
                <a:latin typeface="Century Gothic" panose="020B0502020202020204" pitchFamily="34" charset="0"/>
                <a:ea typeface="Verdana"/>
              </a:rPr>
              <a:t>Rule of the Society of St. Vincent de Paul</a:t>
            </a:r>
            <a:br>
              <a:rPr lang="en-US" b="1" dirty="0">
                <a:solidFill>
                  <a:srgbClr val="066DB4"/>
                </a:solidFill>
                <a:latin typeface="Century Gothic" panose="020B0502020202020204" pitchFamily="34" charset="0"/>
                <a:ea typeface="Verdana"/>
              </a:rPr>
            </a:br>
            <a:r>
              <a:rPr lang="en-US" b="1" dirty="0">
                <a:solidFill>
                  <a:srgbClr val="066DB4"/>
                </a:solidFill>
                <a:latin typeface="Century Gothic" panose="020B0502020202020204" pitchFamily="34" charset="0"/>
                <a:ea typeface="Verdana"/>
              </a:rPr>
              <a:t>1.6 Adaptation to a Changing World</a:t>
            </a:r>
            <a:endParaRPr lang="en-US" b="1" dirty="0">
              <a:solidFill>
                <a:srgbClr val="066DB4"/>
              </a:solidFill>
              <a:latin typeface="Century Gothic" panose="020B0502020202020204" pitchFamily="34" charset="0"/>
            </a:endParaRPr>
          </a:p>
          <a:p>
            <a:pPr algn="l"/>
            <a:endParaRPr lang="en-US" dirty="0">
              <a:latin typeface="Verdana"/>
              <a:ea typeface="Verdana"/>
            </a:endParaRPr>
          </a:p>
          <a:p>
            <a:pPr algn="l"/>
            <a:r>
              <a:rPr lang="en-US" dirty="0">
                <a:latin typeface="Arial" panose="020B0604020202020204" pitchFamily="34" charset="0"/>
                <a:ea typeface="Verdana"/>
                <a:cs typeface="Arial" panose="020B0604020202020204" pitchFamily="34" charset="0"/>
              </a:rPr>
              <a:t>Faithful to the spirit of its founders, the Society constantly strives for renewal, adapting to changing world conditions. It seeks to be ever aware of the changes that occur in human society and the new types of poverty that may be identified or anticipated. It gives priority to the poorest of the poor and to those who are most rejected by society. </a:t>
            </a:r>
            <a:endParaRPr lang="en-US" dirty="0">
              <a:latin typeface="Arial" panose="020B0604020202020204" pitchFamily="34" charset="0"/>
              <a:cs typeface="Arial" panose="020B0604020202020204" pitchFamily="34" charset="0"/>
            </a:endParaRPr>
          </a:p>
          <a:p>
            <a:endParaRPr lang="en-US" b="1" dirty="0">
              <a:latin typeface="Verdana"/>
              <a:ea typeface="Verdana"/>
            </a:endParaRPr>
          </a:p>
          <a:p>
            <a:endParaRPr lang="en-US" b="1" dirty="0">
              <a:latin typeface="Verdana"/>
              <a:ea typeface="Verdana"/>
            </a:endParaRPr>
          </a:p>
          <a:p>
            <a:endParaRPr lang="en-US" b="1" dirty="0">
              <a:latin typeface="Verdana"/>
              <a:ea typeface="Verdana"/>
            </a:endParaRPr>
          </a:p>
        </p:txBody>
      </p:sp>
      <p:pic>
        <p:nvPicPr>
          <p:cNvPr id="2" name="Picture 1" descr="A blue text on a black background&#10;&#10;Description automatically generated">
            <a:extLst>
              <a:ext uri="{FF2B5EF4-FFF2-40B4-BE49-F238E27FC236}">
                <a16:creationId xmlns:a16="http://schemas.microsoft.com/office/drawing/2014/main" id="{9AD0AA89-595A-E0FE-6490-82EB3B8408AB}"/>
              </a:ext>
            </a:extLst>
          </p:cNvPr>
          <p:cNvPicPr>
            <a:picLocks noChangeAspect="1"/>
          </p:cNvPicPr>
          <p:nvPr/>
        </p:nvPicPr>
        <p:blipFill>
          <a:blip r:embed="rId2"/>
          <a:stretch>
            <a:fillRect/>
          </a:stretch>
        </p:blipFill>
        <p:spPr>
          <a:xfrm>
            <a:off x="135011" y="165675"/>
            <a:ext cx="3182120" cy="975995"/>
          </a:xfrm>
          <a:prstGeom prst="rect">
            <a:avLst/>
          </a:prstGeom>
        </p:spPr>
      </p:pic>
    </p:spTree>
    <p:extLst>
      <p:ext uri="{BB962C8B-B14F-4D97-AF65-F5344CB8AC3E}">
        <p14:creationId xmlns:p14="http://schemas.microsoft.com/office/powerpoint/2010/main" val="131793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177" y="1700506"/>
            <a:ext cx="11773646" cy="4292888"/>
          </a:xfrm>
        </p:spPr>
        <p:txBody>
          <a:bodyPr vert="horz" lIns="91440" tIns="45720" rIns="91440" bIns="45720" rtlCol="0" anchor="t">
            <a:noAutofit/>
          </a:bodyPr>
          <a:lstStyle/>
          <a:p>
            <a:r>
              <a:rPr lang="en-US" sz="3600" cap="all" dirty="0">
                <a:solidFill>
                  <a:srgbClr val="066DB4"/>
                </a:solidFill>
                <a:latin typeface="Century Gothic" panose="020B0502020202020204" pitchFamily="34" charset="0"/>
                <a:ea typeface="Verdana"/>
              </a:rPr>
              <a:t>Context</a:t>
            </a:r>
            <a:endParaRPr lang="en-US" sz="3600" b="1" dirty="0">
              <a:latin typeface="Verdana"/>
              <a:ea typeface="Verdana"/>
            </a:endParaRPr>
          </a:p>
          <a:p>
            <a:endParaRPr lang="en-US" b="1" dirty="0">
              <a:latin typeface="Verdana"/>
              <a:ea typeface="Verdana"/>
            </a:endParaRPr>
          </a:p>
          <a:p>
            <a:pPr marL="342900" indent="-342900" algn="l">
              <a:spcAft>
                <a:spcPts val="1200"/>
              </a:spcAft>
              <a:buClr>
                <a:srgbClr val="066DB4"/>
              </a:buClr>
              <a:buFont typeface="Arial,Sans-Serif"/>
              <a:buChar char="•"/>
            </a:pPr>
            <a:r>
              <a:rPr lang="en-US" b="1" dirty="0">
                <a:solidFill>
                  <a:srgbClr val="066DB4"/>
                </a:solidFill>
                <a:latin typeface="Arial" panose="020B0604020202020204" pitchFamily="34" charset="0"/>
                <a:ea typeface="Verdana"/>
                <a:cs typeface="Arial" panose="020B0604020202020204" pitchFamily="34" charset="0"/>
              </a:rPr>
              <a:t>Covid and the Post-Covid World. </a:t>
            </a:r>
            <a:r>
              <a:rPr lang="en-US" dirty="0">
                <a:latin typeface="Arial" panose="020B0604020202020204" pitchFamily="34" charset="0"/>
                <a:ea typeface="Verdana"/>
                <a:cs typeface="Arial" panose="020B0604020202020204" pitchFamily="34" charset="0"/>
              </a:rPr>
              <a:t>The Society in the United States </a:t>
            </a:r>
            <a:br>
              <a:rPr lang="en-US" dirty="0">
                <a:latin typeface="Arial" panose="020B0604020202020204" pitchFamily="34" charset="0"/>
                <a:ea typeface="Verdana"/>
                <a:cs typeface="Arial" panose="020B0604020202020204" pitchFamily="34" charset="0"/>
              </a:rPr>
            </a:br>
            <a:r>
              <a:rPr lang="en-US" dirty="0">
                <a:latin typeface="Arial" panose="020B0604020202020204" pitchFamily="34" charset="0"/>
                <a:ea typeface="Verdana"/>
                <a:cs typeface="Arial" panose="020B0604020202020204" pitchFamily="34" charset="0"/>
              </a:rPr>
              <a:t>lost 20% of our membership during Covid. </a:t>
            </a:r>
          </a:p>
          <a:p>
            <a:pPr marL="342900" indent="-342900" algn="l">
              <a:spcAft>
                <a:spcPts val="1200"/>
              </a:spcAft>
              <a:buClr>
                <a:srgbClr val="066DB4"/>
              </a:buClr>
              <a:buFont typeface="Arial,Sans-Serif"/>
              <a:buChar char="•"/>
            </a:pPr>
            <a:r>
              <a:rPr lang="en-US" b="1" dirty="0">
                <a:solidFill>
                  <a:srgbClr val="066DB4"/>
                </a:solidFill>
                <a:latin typeface="Arial" panose="020B0604020202020204" pitchFamily="34" charset="0"/>
                <a:ea typeface="Verdana"/>
                <a:cs typeface="Arial" panose="020B0604020202020204" pitchFamily="34" charset="0"/>
              </a:rPr>
              <a:t>The Aging of the Society.</a:t>
            </a:r>
            <a:r>
              <a:rPr lang="en-US" dirty="0">
                <a:solidFill>
                  <a:srgbClr val="066DB4"/>
                </a:solidFill>
                <a:latin typeface="Arial" panose="020B0604020202020204" pitchFamily="34" charset="0"/>
                <a:ea typeface="Verdana"/>
                <a:cs typeface="Arial" panose="020B0604020202020204" pitchFamily="34" charset="0"/>
              </a:rPr>
              <a:t> </a:t>
            </a:r>
            <a:r>
              <a:rPr lang="en-US" dirty="0">
                <a:latin typeface="Arial" panose="020B0604020202020204" pitchFamily="34" charset="0"/>
                <a:ea typeface="Verdana"/>
                <a:cs typeface="Arial" panose="020B0604020202020204" pitchFamily="34" charset="0"/>
              </a:rPr>
              <a:t>The average age of Vincentians is climbing. </a:t>
            </a:r>
            <a:br>
              <a:rPr lang="en-US" dirty="0">
                <a:latin typeface="Arial" panose="020B0604020202020204" pitchFamily="34" charset="0"/>
                <a:ea typeface="Verdana"/>
                <a:cs typeface="Arial" panose="020B0604020202020204" pitchFamily="34" charset="0"/>
              </a:rPr>
            </a:br>
            <a:r>
              <a:rPr lang="en-US" dirty="0">
                <a:latin typeface="Arial" panose="020B0604020202020204" pitchFamily="34" charset="0"/>
                <a:ea typeface="Verdana"/>
                <a:cs typeface="Arial" panose="020B0604020202020204" pitchFamily="34" charset="0"/>
              </a:rPr>
              <a:t>Where will that leave us in 20 years?</a:t>
            </a:r>
          </a:p>
          <a:p>
            <a:pPr marL="342900" indent="-342900" algn="l">
              <a:spcAft>
                <a:spcPts val="1200"/>
              </a:spcAft>
              <a:buClr>
                <a:srgbClr val="066DB4"/>
              </a:buClr>
              <a:buFont typeface="Arial,Sans-Serif"/>
              <a:buChar char="•"/>
            </a:pPr>
            <a:r>
              <a:rPr lang="en-US" b="1" dirty="0">
                <a:solidFill>
                  <a:srgbClr val="066DB4"/>
                </a:solidFill>
                <a:latin typeface="Arial" panose="020B0604020202020204" pitchFamily="34" charset="0"/>
                <a:ea typeface="Verdana"/>
                <a:cs typeface="Arial" panose="020B0604020202020204" pitchFamily="34" charset="0"/>
              </a:rPr>
              <a:t>The Great </a:t>
            </a:r>
            <a:r>
              <a:rPr lang="en-US" b="1" dirty="0" err="1">
                <a:solidFill>
                  <a:srgbClr val="066DB4"/>
                </a:solidFill>
                <a:latin typeface="Arial" panose="020B0604020202020204" pitchFamily="34" charset="0"/>
                <a:ea typeface="Verdana"/>
                <a:cs typeface="Arial" panose="020B0604020202020204" pitchFamily="34" charset="0"/>
              </a:rPr>
              <a:t>Dechurching</a:t>
            </a:r>
            <a:r>
              <a:rPr lang="en-US" b="1" dirty="0">
                <a:solidFill>
                  <a:srgbClr val="066DB4"/>
                </a:solidFill>
                <a:latin typeface="Arial" panose="020B0604020202020204" pitchFamily="34" charset="0"/>
                <a:ea typeface="Verdana"/>
                <a:cs typeface="Arial" panose="020B0604020202020204" pitchFamily="34" charset="0"/>
              </a:rPr>
              <a:t>.</a:t>
            </a:r>
            <a:r>
              <a:rPr lang="en-US" dirty="0">
                <a:solidFill>
                  <a:srgbClr val="066DB4"/>
                </a:solidFill>
                <a:latin typeface="Arial" panose="020B0604020202020204" pitchFamily="34" charset="0"/>
                <a:ea typeface="Verdana"/>
                <a:cs typeface="Arial" panose="020B0604020202020204" pitchFamily="34" charset="0"/>
              </a:rPr>
              <a:t> </a:t>
            </a:r>
            <a:r>
              <a:rPr lang="en-US" dirty="0">
                <a:latin typeface="Arial" panose="020B0604020202020204" pitchFamily="34" charset="0"/>
                <a:ea typeface="Verdana"/>
                <a:cs typeface="Arial" panose="020B0604020202020204" pitchFamily="34" charset="0"/>
              </a:rPr>
              <a:t>Increased secularization and the rise of </a:t>
            </a:r>
            <a:br>
              <a:rPr lang="en-US" dirty="0">
                <a:latin typeface="Arial" panose="020B0604020202020204" pitchFamily="34" charset="0"/>
                <a:ea typeface="Verdana"/>
                <a:cs typeface="Arial" panose="020B0604020202020204" pitchFamily="34" charset="0"/>
              </a:rPr>
            </a:br>
            <a:r>
              <a:rPr lang="en-US" dirty="0">
                <a:latin typeface="Arial" panose="020B0604020202020204" pitchFamily="34" charset="0"/>
                <a:ea typeface="Verdana"/>
                <a:cs typeface="Arial" panose="020B0604020202020204" pitchFamily="34" charset="0"/>
              </a:rPr>
              <a:t>the Nones is leaving fewer laborers in the Vineyard. </a:t>
            </a:r>
            <a:endParaRPr lang="en-US" b="1" dirty="0">
              <a:latin typeface="Verdana"/>
              <a:ea typeface="Verdana"/>
            </a:endParaRPr>
          </a:p>
        </p:txBody>
      </p:sp>
      <p:pic>
        <p:nvPicPr>
          <p:cNvPr id="4" name="Picture 3" descr="A blue text on a black background&#10;&#10;Description automatically generated">
            <a:extLst>
              <a:ext uri="{FF2B5EF4-FFF2-40B4-BE49-F238E27FC236}">
                <a16:creationId xmlns:a16="http://schemas.microsoft.com/office/drawing/2014/main" id="{8DD72F84-F87A-D147-616D-4C2C25CAB27B}"/>
              </a:ext>
            </a:extLst>
          </p:cNvPr>
          <p:cNvPicPr>
            <a:picLocks noChangeAspect="1"/>
          </p:cNvPicPr>
          <p:nvPr/>
        </p:nvPicPr>
        <p:blipFill>
          <a:blip r:embed="rId2"/>
          <a:stretch>
            <a:fillRect/>
          </a:stretch>
        </p:blipFill>
        <p:spPr>
          <a:xfrm>
            <a:off x="135011" y="165675"/>
            <a:ext cx="3182120" cy="975995"/>
          </a:xfrm>
          <a:prstGeom prst="rect">
            <a:avLst/>
          </a:prstGeom>
        </p:spPr>
      </p:pic>
    </p:spTree>
    <p:extLst>
      <p:ext uri="{BB962C8B-B14F-4D97-AF65-F5344CB8AC3E}">
        <p14:creationId xmlns:p14="http://schemas.microsoft.com/office/powerpoint/2010/main" val="331920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6412" y="1332316"/>
            <a:ext cx="11624234" cy="5217896"/>
          </a:xfrm>
        </p:spPr>
        <p:txBody>
          <a:bodyPr vert="horz" lIns="91440" tIns="45720" rIns="91440" bIns="45720" rtlCol="0" anchor="t">
            <a:noAutofit/>
          </a:bodyPr>
          <a:lstStyle/>
          <a:p>
            <a:r>
              <a:rPr lang="en-US" sz="3600" cap="all" dirty="0">
                <a:solidFill>
                  <a:srgbClr val="066DB4"/>
                </a:solidFill>
                <a:latin typeface="Century Gothic" panose="020B0502020202020204" pitchFamily="34" charset="0"/>
                <a:ea typeface="Verdana"/>
              </a:rPr>
              <a:t>Context</a:t>
            </a:r>
            <a:endParaRPr lang="en-US" sz="3600" b="1" dirty="0">
              <a:latin typeface="Verdana"/>
              <a:ea typeface="Verdana"/>
            </a:endParaRPr>
          </a:p>
          <a:p>
            <a:endParaRPr lang="en-US" b="1" dirty="0">
              <a:latin typeface="Verdana"/>
              <a:ea typeface="Verdana"/>
            </a:endParaRPr>
          </a:p>
          <a:p>
            <a:pPr marL="342900" indent="-342900" algn="l">
              <a:spcAft>
                <a:spcPts val="1200"/>
              </a:spcAft>
              <a:buClr>
                <a:srgbClr val="066DB4"/>
              </a:buClr>
              <a:buFont typeface="Arial,Sans-Serif"/>
              <a:buChar char="•"/>
            </a:pPr>
            <a:r>
              <a:rPr lang="en-US" b="1" dirty="0">
                <a:solidFill>
                  <a:srgbClr val="066DB4"/>
                </a:solidFill>
                <a:latin typeface="Arial" panose="020B0604020202020204" pitchFamily="34" charset="0"/>
                <a:ea typeface="Verdana"/>
                <a:cs typeface="Arial" panose="020B0604020202020204" pitchFamily="34" charset="0"/>
              </a:rPr>
              <a:t>Church Closings and Consolidation. </a:t>
            </a:r>
            <a:r>
              <a:rPr lang="en-US" dirty="0">
                <a:latin typeface="Arial" panose="020B0604020202020204" pitchFamily="34" charset="0"/>
                <a:ea typeface="Verdana"/>
                <a:cs typeface="Arial" panose="020B0604020202020204" pitchFamily="34" charset="0"/>
              </a:rPr>
              <a:t>The crisis of the American parish continues. When the Church sneezes, the Society catches a cold. </a:t>
            </a:r>
          </a:p>
          <a:p>
            <a:pPr marL="342900" indent="-342900" algn="l">
              <a:spcAft>
                <a:spcPts val="1200"/>
              </a:spcAft>
              <a:buClr>
                <a:srgbClr val="066DB4"/>
              </a:buClr>
              <a:buFont typeface="Arial,Sans-Serif"/>
              <a:buChar char="•"/>
            </a:pPr>
            <a:r>
              <a:rPr lang="en-US" b="1" dirty="0">
                <a:solidFill>
                  <a:srgbClr val="066DB4"/>
                </a:solidFill>
                <a:latin typeface="Arial" panose="020B0604020202020204" pitchFamily="34" charset="0"/>
                <a:ea typeface="Verdana"/>
                <a:cs typeface="Arial" panose="020B0604020202020204" pitchFamily="34" charset="0"/>
              </a:rPr>
              <a:t>The Changing Economy. </a:t>
            </a:r>
            <a:r>
              <a:rPr lang="en-US" dirty="0">
                <a:latin typeface="Arial" panose="020B0604020202020204" pitchFamily="34" charset="0"/>
                <a:ea typeface="Verdana"/>
                <a:cs typeface="Arial" panose="020B0604020202020204" pitchFamily="34" charset="0"/>
              </a:rPr>
              <a:t>The economy has changed, especially in terms of housing and food.</a:t>
            </a:r>
          </a:p>
          <a:p>
            <a:pPr marL="342900" indent="-342900" algn="l">
              <a:spcAft>
                <a:spcPts val="1200"/>
              </a:spcAft>
              <a:buClr>
                <a:srgbClr val="066DB4"/>
              </a:buClr>
              <a:buFont typeface="Arial,Sans-Serif"/>
              <a:buChar char="•"/>
            </a:pPr>
            <a:r>
              <a:rPr lang="en-US" b="1" dirty="0">
                <a:solidFill>
                  <a:srgbClr val="066DB4"/>
                </a:solidFill>
                <a:latin typeface="Arial" panose="020B0604020202020204" pitchFamily="34" charset="0"/>
                <a:ea typeface="Verdana"/>
                <a:cs typeface="Arial" panose="020B0604020202020204" pitchFamily="34" charset="0"/>
              </a:rPr>
              <a:t>Political Polarization. </a:t>
            </a:r>
            <a:r>
              <a:rPr lang="en-US" dirty="0">
                <a:latin typeface="Arial" panose="020B0604020202020204" pitchFamily="34" charset="0"/>
                <a:ea typeface="Verdana"/>
                <a:cs typeface="Arial" panose="020B0604020202020204" pitchFamily="34" charset="0"/>
              </a:rPr>
              <a:t>The meanings of "charity" and "justice" are increasingly being challenged/rewritten.</a:t>
            </a:r>
            <a:endParaRPr lang="en-US" b="1" dirty="0">
              <a:latin typeface="Verdana"/>
              <a:ea typeface="Verdana"/>
            </a:endParaRPr>
          </a:p>
        </p:txBody>
      </p:sp>
      <p:pic>
        <p:nvPicPr>
          <p:cNvPr id="4" name="Picture 3" descr="A blue text on a black background&#10;&#10;Description automatically generated">
            <a:extLst>
              <a:ext uri="{FF2B5EF4-FFF2-40B4-BE49-F238E27FC236}">
                <a16:creationId xmlns:a16="http://schemas.microsoft.com/office/drawing/2014/main" id="{39CF9103-18BA-AF46-9C90-02BD112BA505}"/>
              </a:ext>
            </a:extLst>
          </p:cNvPr>
          <p:cNvPicPr>
            <a:picLocks noChangeAspect="1"/>
          </p:cNvPicPr>
          <p:nvPr/>
        </p:nvPicPr>
        <p:blipFill>
          <a:blip r:embed="rId2"/>
          <a:stretch>
            <a:fillRect/>
          </a:stretch>
        </p:blipFill>
        <p:spPr>
          <a:xfrm>
            <a:off x="135011" y="165675"/>
            <a:ext cx="3182120" cy="975995"/>
          </a:xfrm>
          <a:prstGeom prst="rect">
            <a:avLst/>
          </a:prstGeom>
        </p:spPr>
      </p:pic>
    </p:spTree>
    <p:extLst>
      <p:ext uri="{BB962C8B-B14F-4D97-AF65-F5344CB8AC3E}">
        <p14:creationId xmlns:p14="http://schemas.microsoft.com/office/powerpoint/2010/main" val="82594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0793" y="1332316"/>
            <a:ext cx="10230415" cy="5217896"/>
          </a:xfrm>
        </p:spPr>
        <p:txBody>
          <a:bodyPr vert="horz" lIns="91440" tIns="45720" rIns="91440" bIns="45720" rtlCol="0" anchor="t">
            <a:noAutofit/>
          </a:bodyPr>
          <a:lstStyle/>
          <a:p>
            <a:r>
              <a:rPr lang="en-US" sz="3600" dirty="0">
                <a:solidFill>
                  <a:srgbClr val="066DB4"/>
                </a:solidFill>
                <a:latin typeface="Century Gothic" panose="020B0502020202020204" pitchFamily="34" charset="0"/>
                <a:ea typeface="Verdana"/>
              </a:rPr>
              <a:t>VisionSVdP</a:t>
            </a:r>
            <a:endParaRPr lang="en-US" dirty="0">
              <a:solidFill>
                <a:srgbClr val="066DB4"/>
              </a:solidFill>
              <a:latin typeface="Century Gothic" panose="020B0502020202020204" pitchFamily="34" charset="0"/>
            </a:endParaRPr>
          </a:p>
          <a:p>
            <a:endParaRPr lang="en-US" b="1" dirty="0">
              <a:latin typeface="Verdana"/>
              <a:ea typeface="Verdana"/>
            </a:endParaRPr>
          </a:p>
          <a:p>
            <a:pPr algn="l"/>
            <a:r>
              <a:rPr lang="en-US" b="1" dirty="0">
                <a:solidFill>
                  <a:srgbClr val="066DB4"/>
                </a:solidFill>
                <a:latin typeface="Century Gothic" panose="020B0502020202020204" pitchFamily="34" charset="0"/>
                <a:ea typeface="Verdana"/>
                <a:cs typeface="Arial"/>
              </a:rPr>
              <a:t>What VisionSVdP Is NOT</a:t>
            </a:r>
          </a:p>
          <a:p>
            <a:pPr marL="342900" indent="-342900" algn="l">
              <a:buFont typeface="Arial,Sans-Serif"/>
              <a:buChar char="•"/>
            </a:pPr>
            <a:endParaRPr lang="en-US" sz="1100" dirty="0">
              <a:latin typeface="Arial"/>
              <a:ea typeface="Verdana"/>
              <a:cs typeface="Arial"/>
            </a:endParaRPr>
          </a:p>
          <a:p>
            <a:pPr algn="l"/>
            <a:r>
              <a:rPr lang="en-US" dirty="0">
                <a:latin typeface="Arial" panose="020B0604020202020204" pitchFamily="34" charset="0"/>
                <a:ea typeface="Verdana"/>
                <a:cs typeface="Arial" panose="020B0604020202020204" pitchFamily="34" charset="0"/>
              </a:rPr>
              <a:t>"It’s not a program, it’s not a strategic plan process, it’s not a reorganization, it’s not a fundraising campaign, it’s not a make-work effort for already burdened Vincentians trying to serve people in need." </a:t>
            </a:r>
          </a:p>
          <a:p>
            <a:pPr algn="r"/>
            <a:r>
              <a:rPr lang="en-US" dirty="0">
                <a:latin typeface="Arial" panose="020B0604020202020204" pitchFamily="34" charset="0"/>
                <a:ea typeface="Verdana"/>
                <a:cs typeface="Arial" panose="020B0604020202020204" pitchFamily="34" charset="0"/>
              </a:rPr>
              <a:t>– John Berry, National President</a:t>
            </a:r>
          </a:p>
        </p:txBody>
      </p:sp>
      <p:pic>
        <p:nvPicPr>
          <p:cNvPr id="2" name="Picture 1" descr="A blue text on a black background&#10;&#10;Description automatically generated">
            <a:extLst>
              <a:ext uri="{FF2B5EF4-FFF2-40B4-BE49-F238E27FC236}">
                <a16:creationId xmlns:a16="http://schemas.microsoft.com/office/drawing/2014/main" id="{637B2F63-A722-DB92-1D19-E6A2177B2FB4}"/>
              </a:ext>
            </a:extLst>
          </p:cNvPr>
          <p:cNvPicPr>
            <a:picLocks noChangeAspect="1"/>
          </p:cNvPicPr>
          <p:nvPr/>
        </p:nvPicPr>
        <p:blipFill>
          <a:blip r:embed="rId2"/>
          <a:stretch>
            <a:fillRect/>
          </a:stretch>
        </p:blipFill>
        <p:spPr>
          <a:xfrm>
            <a:off x="135011" y="165675"/>
            <a:ext cx="3182120" cy="975995"/>
          </a:xfrm>
          <a:prstGeom prst="rect">
            <a:avLst/>
          </a:prstGeom>
        </p:spPr>
      </p:pic>
    </p:spTree>
    <p:extLst>
      <p:ext uri="{BB962C8B-B14F-4D97-AF65-F5344CB8AC3E}">
        <p14:creationId xmlns:p14="http://schemas.microsoft.com/office/powerpoint/2010/main" val="145100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425" y="1332316"/>
            <a:ext cx="10681150" cy="5217896"/>
          </a:xfrm>
        </p:spPr>
        <p:txBody>
          <a:bodyPr vert="horz" lIns="91440" tIns="45720" rIns="91440" bIns="45720" rtlCol="0" anchor="t">
            <a:noAutofit/>
          </a:bodyPr>
          <a:lstStyle/>
          <a:p>
            <a:r>
              <a:rPr lang="en-US" sz="3600" dirty="0">
                <a:solidFill>
                  <a:srgbClr val="066DB4"/>
                </a:solidFill>
                <a:latin typeface="Century Gothic" panose="020B0502020202020204" pitchFamily="34" charset="0"/>
                <a:ea typeface="Verdana"/>
              </a:rPr>
              <a:t>VisionSVdP</a:t>
            </a:r>
            <a:endParaRPr lang="en-US" dirty="0"/>
          </a:p>
          <a:p>
            <a:endParaRPr lang="en-US" b="1" dirty="0">
              <a:latin typeface="Verdana"/>
              <a:ea typeface="Verdana"/>
            </a:endParaRPr>
          </a:p>
          <a:p>
            <a:pPr algn="l"/>
            <a:r>
              <a:rPr lang="en-US" b="1" dirty="0">
                <a:solidFill>
                  <a:srgbClr val="066DB4"/>
                </a:solidFill>
                <a:latin typeface="Century Gothic" panose="020B0502020202020204" pitchFamily="34" charset="0"/>
                <a:ea typeface="Verdana"/>
                <a:cs typeface="Arial"/>
              </a:rPr>
              <a:t>What VisionSVdP IS</a:t>
            </a:r>
          </a:p>
          <a:p>
            <a:pPr marL="342900" indent="-342900" algn="l">
              <a:buFont typeface="Arial,Sans-Serif"/>
              <a:buChar char="•"/>
            </a:pPr>
            <a:endParaRPr lang="en-US" sz="1100" dirty="0">
              <a:latin typeface="Arial"/>
              <a:ea typeface="Verdana"/>
              <a:cs typeface="Arial"/>
            </a:endParaRPr>
          </a:p>
          <a:p>
            <a:pPr algn="l"/>
            <a:r>
              <a:rPr lang="en-US" sz="2200" dirty="0">
                <a:latin typeface="Arial" panose="020B0604020202020204" pitchFamily="34" charset="0"/>
                <a:ea typeface="Verdana"/>
                <a:cs typeface="Arial" panose="020B0604020202020204" pitchFamily="34" charset="0"/>
              </a:rPr>
              <a:t>"A … conversation about the Society of St. Vincent de Paul. What’s good about it? What’s not so good about it? What are we doing right? What might we be doing better? What are we doing that we don’t need to be? What aren’t we doing that we should be doing? What’s enriching your spiritual life as a Vincentian? What’s stressing your spiritual life as a Vincentian? Why are we getting older and greyer even though we are trying to bring young people into our membership? Why can’t we move the needle on increasing diversity despite years of trying? Why are we still using pen and paper to complete casework forms when our grandkids are using tablets to do their homework in first grade?"  </a:t>
            </a:r>
          </a:p>
          <a:p>
            <a:pPr algn="r"/>
            <a:r>
              <a:rPr lang="en-US" sz="2200" dirty="0">
                <a:latin typeface="Arial" panose="020B0604020202020204" pitchFamily="34" charset="0"/>
                <a:ea typeface="Verdana"/>
                <a:cs typeface="Arial" panose="020B0604020202020204" pitchFamily="34" charset="0"/>
              </a:rPr>
              <a:t>– John Berry, National President</a:t>
            </a:r>
          </a:p>
          <a:p>
            <a:pPr marL="342900" indent="-342900" algn="l">
              <a:buFont typeface="Arial,Sans-Serif"/>
              <a:buChar char="•"/>
            </a:pPr>
            <a:endParaRPr lang="en-US" dirty="0">
              <a:latin typeface="Verdana"/>
              <a:ea typeface="Verdana"/>
              <a:cs typeface="Arial"/>
            </a:endParaRPr>
          </a:p>
          <a:p>
            <a:endParaRPr lang="en-US" b="1" dirty="0">
              <a:latin typeface="Verdana"/>
              <a:ea typeface="Verdana"/>
            </a:endParaRPr>
          </a:p>
          <a:p>
            <a:endParaRPr lang="en-US" b="1" dirty="0">
              <a:latin typeface="Verdana"/>
              <a:ea typeface="Verdana"/>
            </a:endParaRPr>
          </a:p>
        </p:txBody>
      </p:sp>
      <p:pic>
        <p:nvPicPr>
          <p:cNvPr id="4" name="Picture 3" descr="A blue text on a black background&#10;&#10;Description automatically generated">
            <a:extLst>
              <a:ext uri="{FF2B5EF4-FFF2-40B4-BE49-F238E27FC236}">
                <a16:creationId xmlns:a16="http://schemas.microsoft.com/office/drawing/2014/main" id="{3D935C98-D9FF-E65F-05A1-C0297D293A7D}"/>
              </a:ext>
            </a:extLst>
          </p:cNvPr>
          <p:cNvPicPr>
            <a:picLocks noChangeAspect="1"/>
          </p:cNvPicPr>
          <p:nvPr/>
        </p:nvPicPr>
        <p:blipFill>
          <a:blip r:embed="rId2"/>
          <a:stretch>
            <a:fillRect/>
          </a:stretch>
        </p:blipFill>
        <p:spPr>
          <a:xfrm>
            <a:off x="135011" y="165675"/>
            <a:ext cx="3182120" cy="975995"/>
          </a:xfrm>
          <a:prstGeom prst="rect">
            <a:avLst/>
          </a:prstGeom>
        </p:spPr>
      </p:pic>
    </p:spTree>
    <p:extLst>
      <p:ext uri="{BB962C8B-B14F-4D97-AF65-F5344CB8AC3E}">
        <p14:creationId xmlns:p14="http://schemas.microsoft.com/office/powerpoint/2010/main" val="1319977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0B8D9AAA55444B9DB323CAD2473B9" ma:contentTypeVersion="8" ma:contentTypeDescription="Create a new document." ma:contentTypeScope="" ma:versionID="08e7ace77a3c5a747efda2c69aa7f19a">
  <xsd:schema xmlns:xsd="http://www.w3.org/2001/XMLSchema" xmlns:xs="http://www.w3.org/2001/XMLSchema" xmlns:p="http://schemas.microsoft.com/office/2006/metadata/properties" xmlns:ns3="54aa8192-c4a9-40e8-b607-246d287f04a5" xmlns:ns4="ae104dd7-e32b-4c98-8248-dc68fcf42be9" targetNamespace="http://schemas.microsoft.com/office/2006/metadata/properties" ma:root="true" ma:fieldsID="f1e6057791db2a4f71913988b0d6a42b" ns3:_="" ns4:_="">
    <xsd:import namespace="54aa8192-c4a9-40e8-b607-246d287f04a5"/>
    <xsd:import namespace="ae104dd7-e32b-4c98-8248-dc68fcf42be9"/>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a8192-c4a9-40e8-b607-246d287f04a5"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104dd7-e32b-4c98-8248-dc68fcf42be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4aa8192-c4a9-40e8-b607-246d287f04a5" xsi:nil="true"/>
  </documentManagement>
</p:properties>
</file>

<file path=customXml/itemProps1.xml><?xml version="1.0" encoding="utf-8"?>
<ds:datastoreItem xmlns:ds="http://schemas.openxmlformats.org/officeDocument/2006/customXml" ds:itemID="{86FB8E43-7D7C-47CD-8D04-6562A153D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a8192-c4a9-40e8-b607-246d287f04a5"/>
    <ds:schemaRef ds:uri="ae104dd7-e32b-4c98-8248-dc68fcf42b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F5526-B4D8-48EF-84FD-F3EAAFCCBC7E}">
  <ds:schemaRefs>
    <ds:schemaRef ds:uri="http://schemas.microsoft.com/sharepoint/v3/contenttype/forms"/>
  </ds:schemaRefs>
</ds:datastoreItem>
</file>

<file path=customXml/itemProps3.xml><?xml version="1.0" encoding="utf-8"?>
<ds:datastoreItem xmlns:ds="http://schemas.openxmlformats.org/officeDocument/2006/customXml" ds:itemID="{E60933AE-B4FA-4DE7-BF0F-0B1F32195775}">
  <ds:schemaRefs>
    <ds:schemaRef ds:uri="http://purl.org/dc/terms/"/>
    <ds:schemaRef ds:uri="http://www.w3.org/XML/1998/namespace"/>
    <ds:schemaRef ds:uri="ae104dd7-e32b-4c98-8248-dc68fcf42be9"/>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54aa8192-c4a9-40e8-b607-246d287f04a5"/>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1058</TotalTime>
  <Words>850</Words>
  <Application>Microsoft Office PowerPoint</Application>
  <PresentationFormat>Widescreen</PresentationFormat>
  <Paragraphs>84</Paragraphs>
  <Slides>15</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Arial</vt:lpstr>
      <vt:lpstr>Arial,Sans-Serif</vt:lpstr>
      <vt:lpstr>Century Gothic</vt:lpstr>
      <vt:lpstr>Symbol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Pioter</dc:creator>
  <cp:lastModifiedBy>Jill Pioter</cp:lastModifiedBy>
  <cp:revision>941</cp:revision>
  <dcterms:created xsi:type="dcterms:W3CDTF">2024-03-19T14:21:28Z</dcterms:created>
  <dcterms:modified xsi:type="dcterms:W3CDTF">2024-05-28T20:04:31Z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0x010100E1E0B8D9AAA55444B9DB323CAD2473B9</vt:lpwstr>
  </property>
</Properties>
</file>