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21"/>
  </p:notesMasterIdLst>
  <p:sldIdLst>
    <p:sldId id="258" r:id="rId5"/>
    <p:sldId id="351" r:id="rId6"/>
    <p:sldId id="268" r:id="rId7"/>
    <p:sldId id="357" r:id="rId8"/>
    <p:sldId id="349" r:id="rId9"/>
    <p:sldId id="353" r:id="rId10"/>
    <p:sldId id="354" r:id="rId11"/>
    <p:sldId id="355" r:id="rId12"/>
    <p:sldId id="356" r:id="rId13"/>
    <p:sldId id="289" r:id="rId14"/>
    <p:sldId id="358" r:id="rId15"/>
    <p:sldId id="285" r:id="rId16"/>
    <p:sldId id="359" r:id="rId17"/>
    <p:sldId id="352" r:id="rId18"/>
    <p:sldId id="343" r:id="rId19"/>
    <p:sldId id="350" r:id="rId2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A8"/>
    <a:srgbClr val="007CC4"/>
    <a:srgbClr val="3E99CE"/>
    <a:srgbClr val="A86CA7"/>
    <a:srgbClr val="EBD6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DE150-AE3C-A84D-2E90-6115FA7D5EC3}" v="492" dt="2023-06-26T15:28:22.636"/>
    <p1510:client id="{5043EC25-9046-CEB0-CB70-6E9DE1461941}" v="524" dt="2023-06-26T16:25:31.816"/>
    <p1510:client id="{72EA139D-4DB8-348F-9CFD-159BE163AFA5}" v="98" dt="2023-06-21T20:37:17.312"/>
    <p1510:client id="{90F092DC-09C9-70F6-145D-DCB90EB08C36}" v="258" dt="2023-06-22T18:35:18.591"/>
    <p1510:client id="{FA58AAC7-9785-30E6-FB40-E7412FD56F11}" v="465" dt="2023-06-26T16:06:12.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0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C5F7D-472E-4414-850C-521C818A4BF2}"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C42DF246-7689-4BAF-9F6F-128140D6607B}">
      <dgm:prSet phldrT="[Text]" phldr="0"/>
      <dgm:spPr/>
      <dgm:t>
        <a:bodyPr/>
        <a:lstStyle/>
        <a:p>
          <a:pPr rtl="0">
            <a:defRPr b="1"/>
          </a:pPr>
          <a:r>
            <a:rPr lang="en-US">
              <a:latin typeface="Trebuchet MS" panose="020B0603020202020204"/>
            </a:rPr>
            <a:t>Info Webinar</a:t>
          </a:r>
          <a:endParaRPr lang="en-US"/>
        </a:p>
      </dgm:t>
    </dgm:pt>
    <dgm:pt modelId="{28D48E74-2FEB-4056-A246-EFF0CA22F69B}" type="parTrans" cxnId="{9F500FAA-CF31-48BD-96F8-F4879AEA4A15}">
      <dgm:prSet/>
      <dgm:spPr/>
      <dgm:t>
        <a:bodyPr/>
        <a:lstStyle/>
        <a:p>
          <a:endParaRPr lang="en-US"/>
        </a:p>
      </dgm:t>
    </dgm:pt>
    <dgm:pt modelId="{0FB99927-FAD3-43C2-B961-305A8C0C4978}" type="sibTrans" cxnId="{9F500FAA-CF31-48BD-96F8-F4879AEA4A15}">
      <dgm:prSet/>
      <dgm:spPr/>
      <dgm:t>
        <a:bodyPr/>
        <a:lstStyle/>
        <a:p>
          <a:endParaRPr lang="en-US"/>
        </a:p>
      </dgm:t>
    </dgm:pt>
    <dgm:pt modelId="{AF9E2890-4F78-4F07-932F-D433275BD226}">
      <dgm:prSet phldrT="[Text]" phldr="0"/>
      <dgm:spPr/>
      <dgm:t>
        <a:bodyPr/>
        <a:lstStyle/>
        <a:p>
          <a:r>
            <a:rPr lang="en-US">
              <a:latin typeface="Trebuchet MS" panose="020B0603020202020204"/>
            </a:rPr>
            <a:t>TODAY, June 27 </a:t>
          </a:r>
          <a:endParaRPr lang="en-US"/>
        </a:p>
      </dgm:t>
    </dgm:pt>
    <dgm:pt modelId="{23076206-B609-474D-A7E7-1B112823C4DD}" type="parTrans" cxnId="{1AAA16C1-8EE3-440C-959F-BE0E1D8CAB75}">
      <dgm:prSet/>
      <dgm:spPr/>
      <dgm:t>
        <a:bodyPr/>
        <a:lstStyle/>
        <a:p>
          <a:endParaRPr lang="en-US"/>
        </a:p>
      </dgm:t>
    </dgm:pt>
    <dgm:pt modelId="{AC990329-3594-49EE-8425-9B1E1759F5D2}" type="sibTrans" cxnId="{1AAA16C1-8EE3-440C-959F-BE0E1D8CAB75}">
      <dgm:prSet/>
      <dgm:spPr/>
      <dgm:t>
        <a:bodyPr/>
        <a:lstStyle/>
        <a:p>
          <a:endParaRPr lang="en-US"/>
        </a:p>
      </dgm:t>
    </dgm:pt>
    <dgm:pt modelId="{CA4A41C6-621F-402A-88E3-257C5DF76397}">
      <dgm:prSet phldrT="[Text]" phldr="0"/>
      <dgm:spPr/>
      <dgm:t>
        <a:bodyPr/>
        <a:lstStyle/>
        <a:p>
          <a:pPr rtl="0">
            <a:defRPr b="1"/>
          </a:pPr>
          <a:r>
            <a:rPr lang="en-US">
              <a:latin typeface="Trebuchet MS" panose="020B0603020202020204"/>
            </a:rPr>
            <a:t>Application Due </a:t>
          </a:r>
          <a:endParaRPr lang="en-US"/>
        </a:p>
      </dgm:t>
    </dgm:pt>
    <dgm:pt modelId="{2269A9D2-1554-41D9-A465-917952C911AF}" type="parTrans" cxnId="{7909B02D-6D09-48BD-9466-1AC57C834A9F}">
      <dgm:prSet/>
      <dgm:spPr/>
      <dgm:t>
        <a:bodyPr/>
        <a:lstStyle/>
        <a:p>
          <a:endParaRPr lang="en-US"/>
        </a:p>
      </dgm:t>
    </dgm:pt>
    <dgm:pt modelId="{ABD7BDC0-DE98-4F9C-8BF9-51BD00777D40}" type="sibTrans" cxnId="{7909B02D-6D09-48BD-9466-1AC57C834A9F}">
      <dgm:prSet/>
      <dgm:spPr/>
      <dgm:t>
        <a:bodyPr/>
        <a:lstStyle/>
        <a:p>
          <a:endParaRPr lang="en-US"/>
        </a:p>
      </dgm:t>
    </dgm:pt>
    <dgm:pt modelId="{CA94180F-6D54-4A38-9E17-9705995396BF}">
      <dgm:prSet phldrT="[Text]" phldr="0"/>
      <dgm:spPr/>
      <dgm:t>
        <a:bodyPr/>
        <a:lstStyle/>
        <a:p>
          <a:pPr rtl="0"/>
          <a:r>
            <a:rPr lang="en-US">
              <a:latin typeface="Trebuchet MS" panose="020B0603020202020204"/>
            </a:rPr>
            <a:t> Friday, July 21 </a:t>
          </a:r>
          <a:endParaRPr lang="en-US"/>
        </a:p>
      </dgm:t>
    </dgm:pt>
    <dgm:pt modelId="{55D33611-3DFB-44B0-846E-5CFE4C8755CF}" type="parTrans" cxnId="{D0C6E84E-0BFD-4037-9D88-5ABFEC25BE92}">
      <dgm:prSet/>
      <dgm:spPr/>
      <dgm:t>
        <a:bodyPr/>
        <a:lstStyle/>
        <a:p>
          <a:endParaRPr lang="en-US"/>
        </a:p>
      </dgm:t>
    </dgm:pt>
    <dgm:pt modelId="{D55DEACC-55F1-4DA0-A841-3317E6DEBBC4}" type="sibTrans" cxnId="{D0C6E84E-0BFD-4037-9D88-5ABFEC25BE92}">
      <dgm:prSet/>
      <dgm:spPr/>
      <dgm:t>
        <a:bodyPr/>
        <a:lstStyle/>
        <a:p>
          <a:endParaRPr lang="en-US"/>
        </a:p>
      </dgm:t>
    </dgm:pt>
    <dgm:pt modelId="{36C431FD-90F3-4939-8589-DFCF00159902}">
      <dgm:prSet phldrT="[Text]" phldr="0"/>
      <dgm:spPr/>
      <dgm:t>
        <a:bodyPr/>
        <a:lstStyle/>
        <a:p>
          <a:pPr rtl="0">
            <a:defRPr b="1"/>
          </a:pPr>
          <a:r>
            <a:rPr lang="en-US">
              <a:latin typeface="Trebuchet MS" panose="020B0603020202020204"/>
            </a:rPr>
            <a:t>Winners Announced </a:t>
          </a:r>
          <a:endParaRPr lang="en-US"/>
        </a:p>
      </dgm:t>
    </dgm:pt>
    <dgm:pt modelId="{B98903DB-405B-470A-AA95-4DC8D56C0582}" type="parTrans" cxnId="{3EEF8189-D05E-435B-9E34-D9B23A7FC8C1}">
      <dgm:prSet/>
      <dgm:spPr/>
      <dgm:t>
        <a:bodyPr/>
        <a:lstStyle/>
        <a:p>
          <a:endParaRPr lang="en-US"/>
        </a:p>
      </dgm:t>
    </dgm:pt>
    <dgm:pt modelId="{B459E7DA-4B3F-4140-8C7F-3E7ABFAF3E81}" type="sibTrans" cxnId="{3EEF8189-D05E-435B-9E34-D9B23A7FC8C1}">
      <dgm:prSet/>
      <dgm:spPr/>
      <dgm:t>
        <a:bodyPr/>
        <a:lstStyle/>
        <a:p>
          <a:endParaRPr lang="en-US"/>
        </a:p>
      </dgm:t>
    </dgm:pt>
    <dgm:pt modelId="{6B96A5C5-BCF7-41EB-B704-6C6679C7F5EE}">
      <dgm:prSet phldrT="[Text]" phldr="0"/>
      <dgm:spPr/>
      <dgm:t>
        <a:bodyPr/>
        <a:lstStyle/>
        <a:p>
          <a:pPr rtl="0"/>
          <a:r>
            <a:rPr lang="en-US">
              <a:latin typeface="Trebuchet MS" panose="020B0603020202020204"/>
            </a:rPr>
            <a:t>Thursday, August 16 </a:t>
          </a:r>
          <a:endParaRPr lang="en-US"/>
        </a:p>
      </dgm:t>
    </dgm:pt>
    <dgm:pt modelId="{D6023143-B0F4-4FB5-B1E2-0ADC597E4586}" type="parTrans" cxnId="{49CB4CFE-AE60-4FB4-8D6B-605246F3BBDF}">
      <dgm:prSet/>
      <dgm:spPr/>
      <dgm:t>
        <a:bodyPr/>
        <a:lstStyle/>
        <a:p>
          <a:endParaRPr lang="en-US"/>
        </a:p>
      </dgm:t>
    </dgm:pt>
    <dgm:pt modelId="{AC1D3B09-5C8E-4424-93B3-D4A885CC356F}" type="sibTrans" cxnId="{49CB4CFE-AE60-4FB4-8D6B-605246F3BBDF}">
      <dgm:prSet/>
      <dgm:spPr/>
      <dgm:t>
        <a:bodyPr/>
        <a:lstStyle/>
        <a:p>
          <a:endParaRPr lang="en-US"/>
        </a:p>
      </dgm:t>
    </dgm:pt>
    <dgm:pt modelId="{C1EAF8AD-F7C5-407E-AF98-56BED502DAE9}" type="pres">
      <dgm:prSet presAssocID="{4A9C5F7D-472E-4414-850C-521C818A4BF2}" presName="root" presStyleCnt="0">
        <dgm:presLayoutVars>
          <dgm:chMax/>
          <dgm:chPref/>
          <dgm:animLvl val="lvl"/>
        </dgm:presLayoutVars>
      </dgm:prSet>
      <dgm:spPr/>
    </dgm:pt>
    <dgm:pt modelId="{D5A90BCA-EDDC-481D-8AAD-5A72B305FC16}" type="pres">
      <dgm:prSet presAssocID="{4A9C5F7D-472E-4414-850C-521C818A4BF2}" presName="divider" presStyleLbl="fgAcc1" presStyleIdx="0" presStyleCnt="4"/>
      <dgm:spPr>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tailEnd type="triangle" w="lg" len="lg"/>
        </a:ln>
        <a:effectLst/>
      </dgm:spPr>
    </dgm:pt>
    <dgm:pt modelId="{ED44B3DA-FEA7-4325-868A-9D78F14A170A}" type="pres">
      <dgm:prSet presAssocID="{4A9C5F7D-472E-4414-850C-521C818A4BF2}" presName="nodes" presStyleCnt="0">
        <dgm:presLayoutVars>
          <dgm:chMax/>
          <dgm:chPref/>
          <dgm:animLvl val="lvl"/>
        </dgm:presLayoutVars>
      </dgm:prSet>
      <dgm:spPr/>
    </dgm:pt>
    <dgm:pt modelId="{1B4E6D67-3392-40C6-853D-4C0C38E1167A}" type="pres">
      <dgm:prSet presAssocID="{C42DF246-7689-4BAF-9F6F-128140D6607B}" presName="composite" presStyleCnt="0"/>
      <dgm:spPr/>
    </dgm:pt>
    <dgm:pt modelId="{2A243EF3-94B0-4D9C-A686-8E33E176A024}" type="pres">
      <dgm:prSet presAssocID="{C42DF246-7689-4BAF-9F6F-128140D6607B}" presName="ConnectorPoint" presStyleLbl="lnNode1" presStyleIdx="0" presStyleCnt="3"/>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38CF5483-14AA-4491-BB87-AC3A8E7D93D0}" type="pres">
      <dgm:prSet presAssocID="{C42DF246-7689-4BAF-9F6F-128140D6607B}" presName="DropPinPlaceHolder" presStyleCnt="0"/>
      <dgm:spPr/>
    </dgm:pt>
    <dgm:pt modelId="{3C24FC39-974F-49A2-961E-FD28EE67FD0B}" type="pres">
      <dgm:prSet presAssocID="{C42DF246-7689-4BAF-9F6F-128140D6607B}" presName="DropPin" presStyleLbl="alignNode1" presStyleIdx="0" presStyleCnt="3"/>
      <dgm:spPr/>
    </dgm:pt>
    <dgm:pt modelId="{0FA5CE6C-D892-42F0-B09B-208CCB9F1D16}" type="pres">
      <dgm:prSet presAssocID="{C42DF246-7689-4BAF-9F6F-128140D6607B}" presName="Ellipse" presStyleLbl="fgAcc1" presStyleIdx="1" presStyleCnt="4"/>
      <dgm:spPr>
        <a:solidFill>
          <a:schemeClr val="lt1">
            <a:alpha val="90000"/>
            <a:hueOff val="0"/>
            <a:satOff val="0"/>
            <a:lumOff val="0"/>
            <a:alphaOff val="0"/>
          </a:schemeClr>
        </a:solidFill>
        <a:ln w="19050" cap="rnd" cmpd="sng" algn="ctr">
          <a:noFill/>
          <a:prstDash val="solid"/>
        </a:ln>
        <a:effectLst/>
      </dgm:spPr>
    </dgm:pt>
    <dgm:pt modelId="{E5036DD4-239C-43EA-A51A-0F98461B6EFE}" type="pres">
      <dgm:prSet presAssocID="{C42DF246-7689-4BAF-9F6F-128140D6607B}" presName="L2TextContainer" presStyleLbl="revTx" presStyleIdx="0" presStyleCnt="6">
        <dgm:presLayoutVars>
          <dgm:bulletEnabled val="1"/>
        </dgm:presLayoutVars>
      </dgm:prSet>
      <dgm:spPr/>
    </dgm:pt>
    <dgm:pt modelId="{F3993E32-DD47-4B7A-A80E-DDB7CE39EC49}" type="pres">
      <dgm:prSet presAssocID="{C42DF246-7689-4BAF-9F6F-128140D6607B}" presName="L1TextContainer" presStyleLbl="revTx" presStyleIdx="1" presStyleCnt="6">
        <dgm:presLayoutVars>
          <dgm:chMax val="1"/>
          <dgm:chPref val="1"/>
          <dgm:bulletEnabled val="1"/>
        </dgm:presLayoutVars>
      </dgm:prSet>
      <dgm:spPr/>
    </dgm:pt>
    <dgm:pt modelId="{D1489900-6C3A-4417-ABF1-E2F521C1CDEC}" type="pres">
      <dgm:prSet presAssocID="{C42DF246-7689-4BAF-9F6F-128140D6607B}" presName="ConnectLine" presStyleLbl="sibTrans1D1" presStyleIdx="0" presStyleCnt="3"/>
      <dgm:spPr>
        <a:noFill/>
        <a:ln w="12700" cap="rnd" cmpd="sng" algn="ctr">
          <a:solidFill>
            <a:schemeClr val="accent1">
              <a:hueOff val="0"/>
              <a:satOff val="0"/>
              <a:lumOff val="0"/>
              <a:alphaOff val="0"/>
            </a:schemeClr>
          </a:solidFill>
          <a:prstDash val="dash"/>
        </a:ln>
        <a:effectLst/>
      </dgm:spPr>
    </dgm:pt>
    <dgm:pt modelId="{2E995798-317C-4DE1-BF2F-087050D66F9B}" type="pres">
      <dgm:prSet presAssocID="{C42DF246-7689-4BAF-9F6F-128140D6607B}" presName="EmptyPlaceHolder" presStyleCnt="0"/>
      <dgm:spPr/>
    </dgm:pt>
    <dgm:pt modelId="{4AAE46BF-340B-471A-BE93-E2FC5F33CA04}" type="pres">
      <dgm:prSet presAssocID="{0FB99927-FAD3-43C2-B961-305A8C0C4978}" presName="spaceBetweenRectangles" presStyleCnt="0"/>
      <dgm:spPr/>
    </dgm:pt>
    <dgm:pt modelId="{B3805BC4-33D9-49BF-9F83-D406FF451398}" type="pres">
      <dgm:prSet presAssocID="{CA4A41C6-621F-402A-88E3-257C5DF76397}" presName="composite" presStyleCnt="0"/>
      <dgm:spPr/>
    </dgm:pt>
    <dgm:pt modelId="{EC03BF78-4FAD-4665-851C-CCB63ECA0742}" type="pres">
      <dgm:prSet presAssocID="{CA4A41C6-621F-402A-88E3-257C5DF76397}" presName="ConnectorPoint" presStyleLbl="lnNode1" presStyleIdx="1" presStyleCnt="3"/>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65847632-1122-4D0C-8A7F-0E8252EDB4C3}" type="pres">
      <dgm:prSet presAssocID="{CA4A41C6-621F-402A-88E3-257C5DF76397}" presName="DropPinPlaceHolder" presStyleCnt="0"/>
      <dgm:spPr/>
    </dgm:pt>
    <dgm:pt modelId="{635ED109-5623-4B57-A07B-DDCF0F7414E1}" type="pres">
      <dgm:prSet presAssocID="{CA4A41C6-621F-402A-88E3-257C5DF76397}" presName="DropPin" presStyleLbl="alignNode1" presStyleIdx="1" presStyleCnt="3"/>
      <dgm:spPr/>
    </dgm:pt>
    <dgm:pt modelId="{D454ED2C-51C5-43C2-8A8E-1A471EDAF530}" type="pres">
      <dgm:prSet presAssocID="{CA4A41C6-621F-402A-88E3-257C5DF76397}" presName="Ellipse" presStyleLbl="fgAcc1" presStyleIdx="2" presStyleCnt="4"/>
      <dgm:spPr>
        <a:solidFill>
          <a:schemeClr val="lt1">
            <a:alpha val="90000"/>
            <a:hueOff val="0"/>
            <a:satOff val="0"/>
            <a:lumOff val="0"/>
            <a:alphaOff val="0"/>
          </a:schemeClr>
        </a:solidFill>
        <a:ln w="19050" cap="rnd" cmpd="sng" algn="ctr">
          <a:noFill/>
          <a:prstDash val="solid"/>
        </a:ln>
        <a:effectLst/>
      </dgm:spPr>
    </dgm:pt>
    <dgm:pt modelId="{18E240CC-8C0D-4553-A4B3-21B79B5BFF4F}" type="pres">
      <dgm:prSet presAssocID="{CA4A41C6-621F-402A-88E3-257C5DF76397}" presName="L2TextContainer" presStyleLbl="revTx" presStyleIdx="2" presStyleCnt="6">
        <dgm:presLayoutVars>
          <dgm:bulletEnabled val="1"/>
        </dgm:presLayoutVars>
      </dgm:prSet>
      <dgm:spPr/>
    </dgm:pt>
    <dgm:pt modelId="{F1A7449E-25E3-42A4-95A4-5142C7E822C3}" type="pres">
      <dgm:prSet presAssocID="{CA4A41C6-621F-402A-88E3-257C5DF76397}" presName="L1TextContainer" presStyleLbl="revTx" presStyleIdx="3" presStyleCnt="6">
        <dgm:presLayoutVars>
          <dgm:chMax val="1"/>
          <dgm:chPref val="1"/>
          <dgm:bulletEnabled val="1"/>
        </dgm:presLayoutVars>
      </dgm:prSet>
      <dgm:spPr/>
    </dgm:pt>
    <dgm:pt modelId="{264CFBAE-75EB-4B8C-9966-7ABC8ADF3AF6}" type="pres">
      <dgm:prSet presAssocID="{CA4A41C6-621F-402A-88E3-257C5DF76397}" presName="ConnectLine" presStyleLbl="sibTrans1D1" presStyleIdx="1" presStyleCnt="3"/>
      <dgm:spPr>
        <a:noFill/>
        <a:ln w="12700" cap="rnd" cmpd="sng" algn="ctr">
          <a:solidFill>
            <a:schemeClr val="accent1">
              <a:hueOff val="0"/>
              <a:satOff val="0"/>
              <a:lumOff val="0"/>
              <a:alphaOff val="0"/>
            </a:schemeClr>
          </a:solidFill>
          <a:prstDash val="dash"/>
        </a:ln>
        <a:effectLst/>
      </dgm:spPr>
    </dgm:pt>
    <dgm:pt modelId="{C29F31A4-2D0D-4468-BC30-ACBD2AE6B5BF}" type="pres">
      <dgm:prSet presAssocID="{CA4A41C6-621F-402A-88E3-257C5DF76397}" presName="EmptyPlaceHolder" presStyleCnt="0"/>
      <dgm:spPr/>
    </dgm:pt>
    <dgm:pt modelId="{DEFFC6EF-5EC5-4200-A195-28D1CE158CFF}" type="pres">
      <dgm:prSet presAssocID="{ABD7BDC0-DE98-4F9C-8BF9-51BD00777D40}" presName="spaceBetweenRectangles" presStyleCnt="0"/>
      <dgm:spPr/>
    </dgm:pt>
    <dgm:pt modelId="{69E23CD0-50EE-4158-9020-C7B3F361E625}" type="pres">
      <dgm:prSet presAssocID="{36C431FD-90F3-4939-8589-DFCF00159902}" presName="composite" presStyleCnt="0"/>
      <dgm:spPr/>
    </dgm:pt>
    <dgm:pt modelId="{9105157D-F3C4-46CF-8B96-C4576DC2D690}" type="pres">
      <dgm:prSet presAssocID="{36C431FD-90F3-4939-8589-DFCF00159902}" presName="ConnectorPoint" presStyleLbl="lnNode1" presStyleIdx="2" presStyleCnt="3"/>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59FE1800-0F67-4C2E-A213-C80A42D41372}" type="pres">
      <dgm:prSet presAssocID="{36C431FD-90F3-4939-8589-DFCF00159902}" presName="DropPinPlaceHolder" presStyleCnt="0"/>
      <dgm:spPr/>
    </dgm:pt>
    <dgm:pt modelId="{3B9EAF16-1910-4D02-8EAF-CE4E9AE4766A}" type="pres">
      <dgm:prSet presAssocID="{36C431FD-90F3-4939-8589-DFCF00159902}" presName="DropPin" presStyleLbl="alignNode1" presStyleIdx="2" presStyleCnt="3"/>
      <dgm:spPr/>
    </dgm:pt>
    <dgm:pt modelId="{5D161862-EB02-4D3B-8054-CC8AFD32C188}" type="pres">
      <dgm:prSet presAssocID="{36C431FD-90F3-4939-8589-DFCF00159902}" presName="Ellipse" presStyleLbl="fgAcc1" presStyleIdx="3" presStyleCnt="4"/>
      <dgm:spPr>
        <a:solidFill>
          <a:schemeClr val="lt1">
            <a:alpha val="90000"/>
            <a:hueOff val="0"/>
            <a:satOff val="0"/>
            <a:lumOff val="0"/>
            <a:alphaOff val="0"/>
          </a:schemeClr>
        </a:solidFill>
        <a:ln w="19050" cap="rnd" cmpd="sng" algn="ctr">
          <a:noFill/>
          <a:prstDash val="solid"/>
        </a:ln>
        <a:effectLst/>
      </dgm:spPr>
    </dgm:pt>
    <dgm:pt modelId="{04334A6D-9ED5-41EA-BEA2-C11C0A4DC88F}" type="pres">
      <dgm:prSet presAssocID="{36C431FD-90F3-4939-8589-DFCF00159902}" presName="L2TextContainer" presStyleLbl="revTx" presStyleIdx="4" presStyleCnt="6">
        <dgm:presLayoutVars>
          <dgm:bulletEnabled val="1"/>
        </dgm:presLayoutVars>
      </dgm:prSet>
      <dgm:spPr/>
    </dgm:pt>
    <dgm:pt modelId="{DF852364-D909-4FB3-8FF8-EA2077FB4B7D}" type="pres">
      <dgm:prSet presAssocID="{36C431FD-90F3-4939-8589-DFCF00159902}" presName="L1TextContainer" presStyleLbl="revTx" presStyleIdx="5" presStyleCnt="6">
        <dgm:presLayoutVars>
          <dgm:chMax val="1"/>
          <dgm:chPref val="1"/>
          <dgm:bulletEnabled val="1"/>
        </dgm:presLayoutVars>
      </dgm:prSet>
      <dgm:spPr/>
    </dgm:pt>
    <dgm:pt modelId="{60936709-A0E9-433C-95CF-EE8003327280}" type="pres">
      <dgm:prSet presAssocID="{36C431FD-90F3-4939-8589-DFCF00159902}" presName="ConnectLine" presStyleLbl="sibTrans1D1" presStyleIdx="2" presStyleCnt="3"/>
      <dgm:spPr>
        <a:noFill/>
        <a:ln w="12700" cap="rnd" cmpd="sng" algn="ctr">
          <a:solidFill>
            <a:schemeClr val="accent1">
              <a:hueOff val="0"/>
              <a:satOff val="0"/>
              <a:lumOff val="0"/>
              <a:alphaOff val="0"/>
            </a:schemeClr>
          </a:solidFill>
          <a:prstDash val="dash"/>
        </a:ln>
        <a:effectLst/>
      </dgm:spPr>
    </dgm:pt>
    <dgm:pt modelId="{F8AFD97A-002F-47E2-A91B-5899C8827990}" type="pres">
      <dgm:prSet presAssocID="{36C431FD-90F3-4939-8589-DFCF00159902}" presName="EmptyPlaceHolder" presStyleCnt="0"/>
      <dgm:spPr/>
    </dgm:pt>
  </dgm:ptLst>
  <dgm:cxnLst>
    <dgm:cxn modelId="{6D808917-7734-4B91-BE5F-CE57C004D648}" type="presOf" srcId="{AF9E2890-4F78-4F07-932F-D433275BD226}" destId="{E5036DD4-239C-43EA-A51A-0F98461B6EFE}" srcOrd="0" destOrd="0" presId="urn:microsoft.com/office/officeart/2017/3/layout/DropPinTimeline"/>
    <dgm:cxn modelId="{73CEE823-6550-4DD9-BADE-240964121CA1}" type="presOf" srcId="{C42DF246-7689-4BAF-9F6F-128140D6607B}" destId="{F3993E32-DD47-4B7A-A80E-DDB7CE39EC49}" srcOrd="0" destOrd="0" presId="urn:microsoft.com/office/officeart/2017/3/layout/DropPinTimeline"/>
    <dgm:cxn modelId="{9BD91D2A-4F32-496F-A7A8-8ECD335109AD}" type="presOf" srcId="{4A9C5F7D-472E-4414-850C-521C818A4BF2}" destId="{C1EAF8AD-F7C5-407E-AF98-56BED502DAE9}" srcOrd="0" destOrd="0" presId="urn:microsoft.com/office/officeart/2017/3/layout/DropPinTimeline"/>
    <dgm:cxn modelId="{7909B02D-6D09-48BD-9466-1AC57C834A9F}" srcId="{4A9C5F7D-472E-4414-850C-521C818A4BF2}" destId="{CA4A41C6-621F-402A-88E3-257C5DF76397}" srcOrd="1" destOrd="0" parTransId="{2269A9D2-1554-41D9-A465-917952C911AF}" sibTransId="{ABD7BDC0-DE98-4F9C-8BF9-51BD00777D40}"/>
    <dgm:cxn modelId="{D0C6E84E-0BFD-4037-9D88-5ABFEC25BE92}" srcId="{CA4A41C6-621F-402A-88E3-257C5DF76397}" destId="{CA94180F-6D54-4A38-9E17-9705995396BF}" srcOrd="0" destOrd="0" parTransId="{55D33611-3DFB-44B0-846E-5CFE4C8755CF}" sibTransId="{D55DEACC-55F1-4DA0-A841-3317E6DEBBC4}"/>
    <dgm:cxn modelId="{3EEF8189-D05E-435B-9E34-D9B23A7FC8C1}" srcId="{4A9C5F7D-472E-4414-850C-521C818A4BF2}" destId="{36C431FD-90F3-4939-8589-DFCF00159902}" srcOrd="2" destOrd="0" parTransId="{B98903DB-405B-470A-AA95-4DC8D56C0582}" sibTransId="{B459E7DA-4B3F-4140-8C7F-3E7ABFAF3E81}"/>
    <dgm:cxn modelId="{80262F97-05F1-4770-9A3D-140D4D13DBCE}" type="presOf" srcId="{36C431FD-90F3-4939-8589-DFCF00159902}" destId="{DF852364-D909-4FB3-8FF8-EA2077FB4B7D}" srcOrd="0" destOrd="0" presId="urn:microsoft.com/office/officeart/2017/3/layout/DropPinTimeline"/>
    <dgm:cxn modelId="{C736C1A7-3212-4A6B-A0EA-A70D922CD558}" type="presOf" srcId="{CA94180F-6D54-4A38-9E17-9705995396BF}" destId="{18E240CC-8C0D-4553-A4B3-21B79B5BFF4F}" srcOrd="0" destOrd="0" presId="urn:microsoft.com/office/officeart/2017/3/layout/DropPinTimeline"/>
    <dgm:cxn modelId="{9F500FAA-CF31-48BD-96F8-F4879AEA4A15}" srcId="{4A9C5F7D-472E-4414-850C-521C818A4BF2}" destId="{C42DF246-7689-4BAF-9F6F-128140D6607B}" srcOrd="0" destOrd="0" parTransId="{28D48E74-2FEB-4056-A246-EFF0CA22F69B}" sibTransId="{0FB99927-FAD3-43C2-B961-305A8C0C4978}"/>
    <dgm:cxn modelId="{79D1F3BE-35C1-42EC-9312-081C11099444}" type="presOf" srcId="{CA4A41C6-621F-402A-88E3-257C5DF76397}" destId="{F1A7449E-25E3-42A4-95A4-5142C7E822C3}" srcOrd="0" destOrd="0" presId="urn:microsoft.com/office/officeart/2017/3/layout/DropPinTimeline"/>
    <dgm:cxn modelId="{1AAA16C1-8EE3-440C-959F-BE0E1D8CAB75}" srcId="{C42DF246-7689-4BAF-9F6F-128140D6607B}" destId="{AF9E2890-4F78-4F07-932F-D433275BD226}" srcOrd="0" destOrd="0" parTransId="{23076206-B609-474D-A7E7-1B112823C4DD}" sibTransId="{AC990329-3594-49EE-8425-9B1E1759F5D2}"/>
    <dgm:cxn modelId="{36D08EC1-0D09-4DDA-BE70-BA863109B38B}" type="presOf" srcId="{6B96A5C5-BCF7-41EB-B704-6C6679C7F5EE}" destId="{04334A6D-9ED5-41EA-BEA2-C11C0A4DC88F}" srcOrd="0" destOrd="0" presId="urn:microsoft.com/office/officeart/2017/3/layout/DropPinTimeline"/>
    <dgm:cxn modelId="{49CB4CFE-AE60-4FB4-8D6B-605246F3BBDF}" srcId="{36C431FD-90F3-4939-8589-DFCF00159902}" destId="{6B96A5C5-BCF7-41EB-B704-6C6679C7F5EE}" srcOrd="0" destOrd="0" parTransId="{D6023143-B0F4-4FB5-B1E2-0ADC597E4586}" sibTransId="{AC1D3B09-5C8E-4424-93B3-D4A885CC356F}"/>
    <dgm:cxn modelId="{6B35C86B-3859-471D-A090-3D2F492FA4C3}" type="presParOf" srcId="{C1EAF8AD-F7C5-407E-AF98-56BED502DAE9}" destId="{D5A90BCA-EDDC-481D-8AAD-5A72B305FC16}" srcOrd="0" destOrd="0" presId="urn:microsoft.com/office/officeart/2017/3/layout/DropPinTimeline"/>
    <dgm:cxn modelId="{E103D3D2-1C31-44D4-B7C8-FC1AC1570F82}" type="presParOf" srcId="{C1EAF8AD-F7C5-407E-AF98-56BED502DAE9}" destId="{ED44B3DA-FEA7-4325-868A-9D78F14A170A}" srcOrd="1" destOrd="0" presId="urn:microsoft.com/office/officeart/2017/3/layout/DropPinTimeline"/>
    <dgm:cxn modelId="{152FFC6D-8720-41F4-9710-BF8622AE8AF8}" type="presParOf" srcId="{ED44B3DA-FEA7-4325-868A-9D78F14A170A}" destId="{1B4E6D67-3392-40C6-853D-4C0C38E1167A}" srcOrd="0" destOrd="0" presId="urn:microsoft.com/office/officeart/2017/3/layout/DropPinTimeline"/>
    <dgm:cxn modelId="{22944EBD-95AC-4DEF-99F2-8DD49B03602A}" type="presParOf" srcId="{1B4E6D67-3392-40C6-853D-4C0C38E1167A}" destId="{2A243EF3-94B0-4D9C-A686-8E33E176A024}" srcOrd="0" destOrd="0" presId="urn:microsoft.com/office/officeart/2017/3/layout/DropPinTimeline"/>
    <dgm:cxn modelId="{55D5AC22-0F1F-4E90-9A4E-2D9D9797A1A2}" type="presParOf" srcId="{1B4E6D67-3392-40C6-853D-4C0C38E1167A}" destId="{38CF5483-14AA-4491-BB87-AC3A8E7D93D0}" srcOrd="1" destOrd="0" presId="urn:microsoft.com/office/officeart/2017/3/layout/DropPinTimeline"/>
    <dgm:cxn modelId="{2041AC5D-BAEA-455C-8D17-94F362509574}" type="presParOf" srcId="{38CF5483-14AA-4491-BB87-AC3A8E7D93D0}" destId="{3C24FC39-974F-49A2-961E-FD28EE67FD0B}" srcOrd="0" destOrd="0" presId="urn:microsoft.com/office/officeart/2017/3/layout/DropPinTimeline"/>
    <dgm:cxn modelId="{E61D6F9B-75A8-4371-A753-58AAF5988178}" type="presParOf" srcId="{38CF5483-14AA-4491-BB87-AC3A8E7D93D0}" destId="{0FA5CE6C-D892-42F0-B09B-208CCB9F1D16}" srcOrd="1" destOrd="0" presId="urn:microsoft.com/office/officeart/2017/3/layout/DropPinTimeline"/>
    <dgm:cxn modelId="{C1A5717B-4095-4C02-8108-A44B0C8F34F5}" type="presParOf" srcId="{1B4E6D67-3392-40C6-853D-4C0C38E1167A}" destId="{E5036DD4-239C-43EA-A51A-0F98461B6EFE}" srcOrd="2" destOrd="0" presId="urn:microsoft.com/office/officeart/2017/3/layout/DropPinTimeline"/>
    <dgm:cxn modelId="{9BD1E0FF-735F-454F-A6AE-532F12652E6C}" type="presParOf" srcId="{1B4E6D67-3392-40C6-853D-4C0C38E1167A}" destId="{F3993E32-DD47-4B7A-A80E-DDB7CE39EC49}" srcOrd="3" destOrd="0" presId="urn:microsoft.com/office/officeart/2017/3/layout/DropPinTimeline"/>
    <dgm:cxn modelId="{1CA25C44-00CA-4ECA-B6DD-1ED3A90CED88}" type="presParOf" srcId="{1B4E6D67-3392-40C6-853D-4C0C38E1167A}" destId="{D1489900-6C3A-4417-ABF1-E2F521C1CDEC}" srcOrd="4" destOrd="0" presId="urn:microsoft.com/office/officeart/2017/3/layout/DropPinTimeline"/>
    <dgm:cxn modelId="{DFF315D6-E3FD-406A-9BE8-3DB950BEE19A}" type="presParOf" srcId="{1B4E6D67-3392-40C6-853D-4C0C38E1167A}" destId="{2E995798-317C-4DE1-BF2F-087050D66F9B}" srcOrd="5" destOrd="0" presId="urn:microsoft.com/office/officeart/2017/3/layout/DropPinTimeline"/>
    <dgm:cxn modelId="{B0A53BFF-28EC-4A61-A268-7DEDA100D998}" type="presParOf" srcId="{ED44B3DA-FEA7-4325-868A-9D78F14A170A}" destId="{4AAE46BF-340B-471A-BE93-E2FC5F33CA04}" srcOrd="1" destOrd="0" presId="urn:microsoft.com/office/officeart/2017/3/layout/DropPinTimeline"/>
    <dgm:cxn modelId="{F231AD17-9D87-491D-BBBD-F05089F10674}" type="presParOf" srcId="{ED44B3DA-FEA7-4325-868A-9D78F14A170A}" destId="{B3805BC4-33D9-49BF-9F83-D406FF451398}" srcOrd="2" destOrd="0" presId="urn:microsoft.com/office/officeart/2017/3/layout/DropPinTimeline"/>
    <dgm:cxn modelId="{7050E779-C555-49DC-91B9-D931A86E6CF2}" type="presParOf" srcId="{B3805BC4-33D9-49BF-9F83-D406FF451398}" destId="{EC03BF78-4FAD-4665-851C-CCB63ECA0742}" srcOrd="0" destOrd="0" presId="urn:microsoft.com/office/officeart/2017/3/layout/DropPinTimeline"/>
    <dgm:cxn modelId="{2DF9D3D3-349E-4C0A-90A1-BAE8302506EE}" type="presParOf" srcId="{B3805BC4-33D9-49BF-9F83-D406FF451398}" destId="{65847632-1122-4D0C-8A7F-0E8252EDB4C3}" srcOrd="1" destOrd="0" presId="urn:microsoft.com/office/officeart/2017/3/layout/DropPinTimeline"/>
    <dgm:cxn modelId="{B7D92BD0-0A99-460C-ADBE-A5893E0F0742}" type="presParOf" srcId="{65847632-1122-4D0C-8A7F-0E8252EDB4C3}" destId="{635ED109-5623-4B57-A07B-DDCF0F7414E1}" srcOrd="0" destOrd="0" presId="urn:microsoft.com/office/officeart/2017/3/layout/DropPinTimeline"/>
    <dgm:cxn modelId="{8E545CC4-2260-4A34-BCC6-923CAFF2CD90}" type="presParOf" srcId="{65847632-1122-4D0C-8A7F-0E8252EDB4C3}" destId="{D454ED2C-51C5-43C2-8A8E-1A471EDAF530}" srcOrd="1" destOrd="0" presId="urn:microsoft.com/office/officeart/2017/3/layout/DropPinTimeline"/>
    <dgm:cxn modelId="{304A3EF9-6631-4AB8-8123-F5C094F411AF}" type="presParOf" srcId="{B3805BC4-33D9-49BF-9F83-D406FF451398}" destId="{18E240CC-8C0D-4553-A4B3-21B79B5BFF4F}" srcOrd="2" destOrd="0" presId="urn:microsoft.com/office/officeart/2017/3/layout/DropPinTimeline"/>
    <dgm:cxn modelId="{E3966EF4-4B1A-41F7-B226-7630F6A96C47}" type="presParOf" srcId="{B3805BC4-33D9-49BF-9F83-D406FF451398}" destId="{F1A7449E-25E3-42A4-95A4-5142C7E822C3}" srcOrd="3" destOrd="0" presId="urn:microsoft.com/office/officeart/2017/3/layout/DropPinTimeline"/>
    <dgm:cxn modelId="{3C20EE17-A691-4838-8CFD-EB5C1C12E5AE}" type="presParOf" srcId="{B3805BC4-33D9-49BF-9F83-D406FF451398}" destId="{264CFBAE-75EB-4B8C-9966-7ABC8ADF3AF6}" srcOrd="4" destOrd="0" presId="urn:microsoft.com/office/officeart/2017/3/layout/DropPinTimeline"/>
    <dgm:cxn modelId="{7B590114-54EA-4D3A-A842-5D00350A8E6F}" type="presParOf" srcId="{B3805BC4-33D9-49BF-9F83-D406FF451398}" destId="{C29F31A4-2D0D-4468-BC30-ACBD2AE6B5BF}" srcOrd="5" destOrd="0" presId="urn:microsoft.com/office/officeart/2017/3/layout/DropPinTimeline"/>
    <dgm:cxn modelId="{5626DB0E-F411-4A4D-95B0-BCB193579B57}" type="presParOf" srcId="{ED44B3DA-FEA7-4325-868A-9D78F14A170A}" destId="{DEFFC6EF-5EC5-4200-A195-28D1CE158CFF}" srcOrd="3" destOrd="0" presId="urn:microsoft.com/office/officeart/2017/3/layout/DropPinTimeline"/>
    <dgm:cxn modelId="{FAF2249F-B72A-4B7F-A4DB-0A245CF13E89}" type="presParOf" srcId="{ED44B3DA-FEA7-4325-868A-9D78F14A170A}" destId="{69E23CD0-50EE-4158-9020-C7B3F361E625}" srcOrd="4" destOrd="0" presId="urn:microsoft.com/office/officeart/2017/3/layout/DropPinTimeline"/>
    <dgm:cxn modelId="{072AA912-61AB-4B3C-AACF-CF21D359929A}" type="presParOf" srcId="{69E23CD0-50EE-4158-9020-C7B3F361E625}" destId="{9105157D-F3C4-46CF-8B96-C4576DC2D690}" srcOrd="0" destOrd="0" presId="urn:microsoft.com/office/officeart/2017/3/layout/DropPinTimeline"/>
    <dgm:cxn modelId="{62DCAACD-A9B4-4CCD-99F7-DE02A412A5D6}" type="presParOf" srcId="{69E23CD0-50EE-4158-9020-C7B3F361E625}" destId="{59FE1800-0F67-4C2E-A213-C80A42D41372}" srcOrd="1" destOrd="0" presId="urn:microsoft.com/office/officeart/2017/3/layout/DropPinTimeline"/>
    <dgm:cxn modelId="{542098F0-8829-4C69-9545-EECF4166FCAC}" type="presParOf" srcId="{59FE1800-0F67-4C2E-A213-C80A42D41372}" destId="{3B9EAF16-1910-4D02-8EAF-CE4E9AE4766A}" srcOrd="0" destOrd="0" presId="urn:microsoft.com/office/officeart/2017/3/layout/DropPinTimeline"/>
    <dgm:cxn modelId="{53FAE9BE-BC65-4C93-A043-51903BF93AB4}" type="presParOf" srcId="{59FE1800-0F67-4C2E-A213-C80A42D41372}" destId="{5D161862-EB02-4D3B-8054-CC8AFD32C188}" srcOrd="1" destOrd="0" presId="urn:microsoft.com/office/officeart/2017/3/layout/DropPinTimeline"/>
    <dgm:cxn modelId="{7EE95081-C805-48CF-9079-6850F5B01AF0}" type="presParOf" srcId="{69E23CD0-50EE-4158-9020-C7B3F361E625}" destId="{04334A6D-9ED5-41EA-BEA2-C11C0A4DC88F}" srcOrd="2" destOrd="0" presId="urn:microsoft.com/office/officeart/2017/3/layout/DropPinTimeline"/>
    <dgm:cxn modelId="{D853BD5B-6332-4D21-B764-BC4449214E99}" type="presParOf" srcId="{69E23CD0-50EE-4158-9020-C7B3F361E625}" destId="{DF852364-D909-4FB3-8FF8-EA2077FB4B7D}" srcOrd="3" destOrd="0" presId="urn:microsoft.com/office/officeart/2017/3/layout/DropPinTimeline"/>
    <dgm:cxn modelId="{FD2EA372-AADD-4990-BCCC-DB1828A43F3F}" type="presParOf" srcId="{69E23CD0-50EE-4158-9020-C7B3F361E625}" destId="{60936709-A0E9-433C-95CF-EE8003327280}" srcOrd="4" destOrd="0" presId="urn:microsoft.com/office/officeart/2017/3/layout/DropPinTimeline"/>
    <dgm:cxn modelId="{EE22514A-C306-4C94-AD01-6EFDF06E0482}" type="presParOf" srcId="{69E23CD0-50EE-4158-9020-C7B3F361E625}" destId="{F8AFD97A-002F-47E2-A91B-5899C8827990}"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90BCA-EDDC-481D-8AAD-5A72B305FC16}">
      <dsp:nvSpPr>
        <dsp:cNvPr id="0" name=""/>
        <dsp:cNvSpPr/>
      </dsp:nvSpPr>
      <dsp:spPr>
        <a:xfrm>
          <a:off x="0" y="2447505"/>
          <a:ext cx="10910887" cy="0"/>
        </a:xfrm>
        <a:prstGeom prst="lin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3C24FC39-974F-49A2-961E-FD28EE67FD0B}">
      <dsp:nvSpPr>
        <dsp:cNvPr id="0" name=""/>
        <dsp:cNvSpPr/>
      </dsp:nvSpPr>
      <dsp:spPr>
        <a:xfrm rot="8100000">
          <a:off x="77007" y="564054"/>
          <a:ext cx="359974" cy="359974"/>
        </a:xfrm>
        <a:prstGeom prst="teardrop">
          <a:avLst>
            <a:gd name="adj" fmla="val 115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5CE6C-D892-42F0-B09B-208CCB9F1D16}">
      <dsp:nvSpPr>
        <dsp:cNvPr id="0" name=""/>
        <dsp:cNvSpPr/>
      </dsp:nvSpPr>
      <dsp:spPr>
        <a:xfrm>
          <a:off x="116997" y="604044"/>
          <a:ext cx="279994" cy="27999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E5036DD4-239C-43EA-A51A-0F98461B6EFE}">
      <dsp:nvSpPr>
        <dsp:cNvPr id="0" name=""/>
        <dsp:cNvSpPr/>
      </dsp:nvSpPr>
      <dsp:spPr>
        <a:xfrm>
          <a:off x="511535" y="998582"/>
          <a:ext cx="4535503" cy="144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latin typeface="Trebuchet MS" panose="020B0603020202020204"/>
            </a:rPr>
            <a:t>TODAY, June 27 </a:t>
          </a:r>
          <a:endParaRPr lang="en-US" sz="1500" kern="1200"/>
        </a:p>
      </dsp:txBody>
      <dsp:txXfrm>
        <a:off x="511535" y="998582"/>
        <a:ext cx="4535503" cy="1448923"/>
      </dsp:txXfrm>
    </dsp:sp>
    <dsp:sp modelId="{F3993E32-DD47-4B7A-A80E-DDB7CE39EC49}">
      <dsp:nvSpPr>
        <dsp:cNvPr id="0" name=""/>
        <dsp:cNvSpPr/>
      </dsp:nvSpPr>
      <dsp:spPr>
        <a:xfrm>
          <a:off x="511535" y="489501"/>
          <a:ext cx="4535503" cy="50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rtl="0">
            <a:lnSpc>
              <a:spcPct val="90000"/>
            </a:lnSpc>
            <a:spcBef>
              <a:spcPct val="0"/>
            </a:spcBef>
            <a:spcAft>
              <a:spcPct val="35000"/>
            </a:spcAft>
            <a:buNone/>
            <a:defRPr b="1"/>
          </a:pPr>
          <a:r>
            <a:rPr lang="en-US" sz="2000" kern="1200">
              <a:latin typeface="Trebuchet MS" panose="020B0603020202020204"/>
            </a:rPr>
            <a:t>Info Webinar</a:t>
          </a:r>
          <a:endParaRPr lang="en-US" sz="2000" kern="1200"/>
        </a:p>
      </dsp:txBody>
      <dsp:txXfrm>
        <a:off x="511535" y="489501"/>
        <a:ext cx="4535503" cy="509081"/>
      </dsp:txXfrm>
    </dsp:sp>
    <dsp:sp modelId="{D1489900-6C3A-4417-ABF1-E2F521C1CDEC}">
      <dsp:nvSpPr>
        <dsp:cNvPr id="0" name=""/>
        <dsp:cNvSpPr/>
      </dsp:nvSpPr>
      <dsp:spPr>
        <a:xfrm>
          <a:off x="256994" y="998582"/>
          <a:ext cx="0" cy="1448923"/>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A243EF3-94B0-4D9C-A686-8E33E176A024}">
      <dsp:nvSpPr>
        <dsp:cNvPr id="0" name=""/>
        <dsp:cNvSpPr/>
      </dsp:nvSpPr>
      <dsp:spPr>
        <a:xfrm>
          <a:off x="210113" y="2401688"/>
          <a:ext cx="91634" cy="91634"/>
        </a:xfrm>
        <a:prstGeom prst="ellipse">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5ED109-5623-4B57-A07B-DDCF0F7414E1}">
      <dsp:nvSpPr>
        <dsp:cNvPr id="0" name=""/>
        <dsp:cNvSpPr/>
      </dsp:nvSpPr>
      <dsp:spPr>
        <a:xfrm rot="18900000">
          <a:off x="2797765" y="3970981"/>
          <a:ext cx="359974" cy="359974"/>
        </a:xfrm>
        <a:prstGeom prst="teardrop">
          <a:avLst>
            <a:gd name="adj" fmla="val 115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54ED2C-51C5-43C2-8A8E-1A471EDAF530}">
      <dsp:nvSpPr>
        <dsp:cNvPr id="0" name=""/>
        <dsp:cNvSpPr/>
      </dsp:nvSpPr>
      <dsp:spPr>
        <a:xfrm>
          <a:off x="2837755" y="4010972"/>
          <a:ext cx="279994" cy="27999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18E240CC-8C0D-4553-A4B3-21B79B5BFF4F}">
      <dsp:nvSpPr>
        <dsp:cNvPr id="0" name=""/>
        <dsp:cNvSpPr/>
      </dsp:nvSpPr>
      <dsp:spPr>
        <a:xfrm>
          <a:off x="3232293" y="2447505"/>
          <a:ext cx="4535503" cy="144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rtl="0">
            <a:lnSpc>
              <a:spcPct val="90000"/>
            </a:lnSpc>
            <a:spcBef>
              <a:spcPct val="0"/>
            </a:spcBef>
            <a:spcAft>
              <a:spcPct val="35000"/>
            </a:spcAft>
            <a:buNone/>
          </a:pPr>
          <a:r>
            <a:rPr lang="en-US" sz="1500" kern="1200">
              <a:latin typeface="Trebuchet MS" panose="020B0603020202020204"/>
            </a:rPr>
            <a:t> Friday, July 21 </a:t>
          </a:r>
          <a:endParaRPr lang="en-US" sz="1500" kern="1200"/>
        </a:p>
      </dsp:txBody>
      <dsp:txXfrm>
        <a:off x="3232293" y="2447505"/>
        <a:ext cx="4535503" cy="1448923"/>
      </dsp:txXfrm>
    </dsp:sp>
    <dsp:sp modelId="{F1A7449E-25E3-42A4-95A4-5142C7E822C3}">
      <dsp:nvSpPr>
        <dsp:cNvPr id="0" name=""/>
        <dsp:cNvSpPr/>
      </dsp:nvSpPr>
      <dsp:spPr>
        <a:xfrm>
          <a:off x="3232293" y="3896428"/>
          <a:ext cx="4535503" cy="50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rtl="0">
            <a:lnSpc>
              <a:spcPct val="90000"/>
            </a:lnSpc>
            <a:spcBef>
              <a:spcPct val="0"/>
            </a:spcBef>
            <a:spcAft>
              <a:spcPct val="35000"/>
            </a:spcAft>
            <a:buNone/>
            <a:defRPr b="1"/>
          </a:pPr>
          <a:r>
            <a:rPr lang="en-US" sz="2000" kern="1200">
              <a:latin typeface="Trebuchet MS" panose="020B0603020202020204"/>
            </a:rPr>
            <a:t>Application Due </a:t>
          </a:r>
          <a:endParaRPr lang="en-US" sz="2000" kern="1200"/>
        </a:p>
      </dsp:txBody>
      <dsp:txXfrm>
        <a:off x="3232293" y="3896428"/>
        <a:ext cx="4535503" cy="509081"/>
      </dsp:txXfrm>
    </dsp:sp>
    <dsp:sp modelId="{264CFBAE-75EB-4B8C-9966-7ABC8ADF3AF6}">
      <dsp:nvSpPr>
        <dsp:cNvPr id="0" name=""/>
        <dsp:cNvSpPr/>
      </dsp:nvSpPr>
      <dsp:spPr>
        <a:xfrm>
          <a:off x="2977752" y="2447505"/>
          <a:ext cx="0" cy="1448923"/>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C03BF78-4FAD-4665-851C-CCB63ECA0742}">
      <dsp:nvSpPr>
        <dsp:cNvPr id="0" name=""/>
        <dsp:cNvSpPr/>
      </dsp:nvSpPr>
      <dsp:spPr>
        <a:xfrm>
          <a:off x="2930871" y="2401688"/>
          <a:ext cx="91634" cy="91634"/>
        </a:xfrm>
        <a:prstGeom prst="ellipse">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EAF16-1910-4D02-8EAF-CE4E9AE4766A}">
      <dsp:nvSpPr>
        <dsp:cNvPr id="0" name=""/>
        <dsp:cNvSpPr/>
      </dsp:nvSpPr>
      <dsp:spPr>
        <a:xfrm rot="8100000">
          <a:off x="5518523" y="564054"/>
          <a:ext cx="359974" cy="359974"/>
        </a:xfrm>
        <a:prstGeom prst="teardrop">
          <a:avLst>
            <a:gd name="adj" fmla="val 115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61862-EB02-4D3B-8054-CC8AFD32C188}">
      <dsp:nvSpPr>
        <dsp:cNvPr id="0" name=""/>
        <dsp:cNvSpPr/>
      </dsp:nvSpPr>
      <dsp:spPr>
        <a:xfrm>
          <a:off x="5558513" y="604044"/>
          <a:ext cx="279994" cy="27999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04334A6D-9ED5-41EA-BEA2-C11C0A4DC88F}">
      <dsp:nvSpPr>
        <dsp:cNvPr id="0" name=""/>
        <dsp:cNvSpPr/>
      </dsp:nvSpPr>
      <dsp:spPr>
        <a:xfrm>
          <a:off x="5953051" y="998582"/>
          <a:ext cx="4535503" cy="144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rtl="0">
            <a:lnSpc>
              <a:spcPct val="90000"/>
            </a:lnSpc>
            <a:spcBef>
              <a:spcPct val="0"/>
            </a:spcBef>
            <a:spcAft>
              <a:spcPct val="35000"/>
            </a:spcAft>
            <a:buNone/>
          </a:pPr>
          <a:r>
            <a:rPr lang="en-US" sz="1500" kern="1200">
              <a:latin typeface="Trebuchet MS" panose="020B0603020202020204"/>
            </a:rPr>
            <a:t>Thursday, August 16 </a:t>
          </a:r>
          <a:endParaRPr lang="en-US" sz="1500" kern="1200"/>
        </a:p>
      </dsp:txBody>
      <dsp:txXfrm>
        <a:off x="5953051" y="998582"/>
        <a:ext cx="4535503" cy="1448923"/>
      </dsp:txXfrm>
    </dsp:sp>
    <dsp:sp modelId="{DF852364-D909-4FB3-8FF8-EA2077FB4B7D}">
      <dsp:nvSpPr>
        <dsp:cNvPr id="0" name=""/>
        <dsp:cNvSpPr/>
      </dsp:nvSpPr>
      <dsp:spPr>
        <a:xfrm>
          <a:off x="5953051" y="489501"/>
          <a:ext cx="4535503" cy="50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rtl="0">
            <a:lnSpc>
              <a:spcPct val="90000"/>
            </a:lnSpc>
            <a:spcBef>
              <a:spcPct val="0"/>
            </a:spcBef>
            <a:spcAft>
              <a:spcPct val="35000"/>
            </a:spcAft>
            <a:buNone/>
            <a:defRPr b="1"/>
          </a:pPr>
          <a:r>
            <a:rPr lang="en-US" sz="2000" kern="1200">
              <a:latin typeface="Trebuchet MS" panose="020B0603020202020204"/>
            </a:rPr>
            <a:t>Winners Announced </a:t>
          </a:r>
          <a:endParaRPr lang="en-US" sz="2000" kern="1200"/>
        </a:p>
      </dsp:txBody>
      <dsp:txXfrm>
        <a:off x="5953051" y="489501"/>
        <a:ext cx="4535503" cy="509081"/>
      </dsp:txXfrm>
    </dsp:sp>
    <dsp:sp modelId="{60936709-A0E9-433C-95CF-EE8003327280}">
      <dsp:nvSpPr>
        <dsp:cNvPr id="0" name=""/>
        <dsp:cNvSpPr/>
      </dsp:nvSpPr>
      <dsp:spPr>
        <a:xfrm>
          <a:off x="5698510" y="998582"/>
          <a:ext cx="0" cy="1448923"/>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105157D-F3C4-46CF-8B96-C4576DC2D690}">
      <dsp:nvSpPr>
        <dsp:cNvPr id="0" name=""/>
        <dsp:cNvSpPr/>
      </dsp:nvSpPr>
      <dsp:spPr>
        <a:xfrm>
          <a:off x="5651629" y="2401688"/>
          <a:ext cx="91634" cy="91634"/>
        </a:xfrm>
        <a:prstGeom prst="ellipse">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0EF565C6-A56E-4DBD-A278-E513CBFB6AB3}" type="datetimeFigureOut">
              <a:rPr lang="en-US" smtClean="0"/>
              <a:t>6/28/2023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7F575BBA-6469-42DF-B862-4AF67B830B23}" type="slidenum">
              <a:rPr lang="en-US" smtClean="0"/>
              <a:t>‹#›</a:t>
            </a:fld>
            <a:endParaRPr lang="en-US"/>
          </a:p>
        </p:txBody>
      </p:sp>
    </p:spTree>
    <p:extLst>
      <p:ext uri="{BB962C8B-B14F-4D97-AF65-F5344CB8AC3E}">
        <p14:creationId xmlns:p14="http://schemas.microsoft.com/office/powerpoint/2010/main" val="40288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52BDFCBC-F4F4-462A-9A0D-90A34BFE3C7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238" indent="-290513">
              <a:defRPr>
                <a:solidFill>
                  <a:schemeClr val="tx1"/>
                </a:solidFill>
                <a:latin typeface="Arial" panose="020B0604020202020204" pitchFamily="34" charset="0"/>
              </a:defRPr>
            </a:lvl2pPr>
            <a:lvl3pPr marL="1165225" indent="-231775">
              <a:defRPr>
                <a:solidFill>
                  <a:schemeClr val="tx1"/>
                </a:solidFill>
                <a:latin typeface="Arial" panose="020B0604020202020204" pitchFamily="34" charset="0"/>
              </a:defRPr>
            </a:lvl3pPr>
            <a:lvl4pPr marL="1631950" indent="-231775">
              <a:defRPr>
                <a:solidFill>
                  <a:schemeClr val="tx1"/>
                </a:solidFill>
                <a:latin typeface="Arial" panose="020B0604020202020204" pitchFamily="34" charset="0"/>
              </a:defRPr>
            </a:lvl4pPr>
            <a:lvl5pPr marL="2098675" indent="-231775">
              <a:defRPr>
                <a:solidFill>
                  <a:schemeClr val="tx1"/>
                </a:solidFill>
                <a:latin typeface="Arial" panose="020B0604020202020204" pitchFamily="34" charset="0"/>
              </a:defRPr>
            </a:lvl5pPr>
            <a:lvl6pPr marL="2555875" indent="-231775" eaLnBrk="0" fontAlgn="base" hangingPunct="0">
              <a:spcBef>
                <a:spcPct val="0"/>
              </a:spcBef>
              <a:spcAft>
                <a:spcPct val="0"/>
              </a:spcAft>
              <a:defRPr>
                <a:solidFill>
                  <a:schemeClr val="tx1"/>
                </a:solidFill>
                <a:latin typeface="Arial" panose="020B0604020202020204" pitchFamily="34" charset="0"/>
              </a:defRPr>
            </a:lvl6pPr>
            <a:lvl7pPr marL="3013075" indent="-231775" eaLnBrk="0" fontAlgn="base" hangingPunct="0">
              <a:spcBef>
                <a:spcPct val="0"/>
              </a:spcBef>
              <a:spcAft>
                <a:spcPct val="0"/>
              </a:spcAft>
              <a:defRPr>
                <a:solidFill>
                  <a:schemeClr val="tx1"/>
                </a:solidFill>
                <a:latin typeface="Arial" panose="020B0604020202020204" pitchFamily="34" charset="0"/>
              </a:defRPr>
            </a:lvl7pPr>
            <a:lvl8pPr marL="3470275" indent="-231775" eaLnBrk="0" fontAlgn="base" hangingPunct="0">
              <a:spcBef>
                <a:spcPct val="0"/>
              </a:spcBef>
              <a:spcAft>
                <a:spcPct val="0"/>
              </a:spcAft>
              <a:defRPr>
                <a:solidFill>
                  <a:schemeClr val="tx1"/>
                </a:solidFill>
                <a:latin typeface="Arial" panose="020B0604020202020204" pitchFamily="34" charset="0"/>
              </a:defRPr>
            </a:lvl8pPr>
            <a:lvl9pPr marL="3927475" indent="-231775" eaLnBrk="0" fontAlgn="base" hangingPunct="0">
              <a:spcBef>
                <a:spcPct val="0"/>
              </a:spcBef>
              <a:spcAft>
                <a:spcPct val="0"/>
              </a:spcAft>
              <a:defRPr>
                <a:solidFill>
                  <a:schemeClr val="tx1"/>
                </a:solidFill>
                <a:latin typeface="Arial" panose="020B0604020202020204" pitchFamily="34" charset="0"/>
              </a:defRPr>
            </a:lvl9pPr>
          </a:lstStyle>
          <a:p>
            <a:fld id="{E3E892F1-92AD-4E2B-A71A-887CF418A3C4}" type="slidenum">
              <a:rPr lang="en-US" altLang="en-US" smtClean="0"/>
              <a:pPr/>
              <a:t>1</a:t>
            </a:fld>
            <a:endParaRPr lang="en-US" altLang="en-US"/>
          </a:p>
        </p:txBody>
      </p:sp>
      <p:sp>
        <p:nvSpPr>
          <p:cNvPr id="8195" name="Rectangle 2">
            <a:extLst>
              <a:ext uri="{FF2B5EF4-FFF2-40B4-BE49-F238E27FC236}">
                <a16:creationId xmlns:a16="http://schemas.microsoft.com/office/drawing/2014/main" id="{6BD4EEF9-869C-4D97-AEC4-E766B5890784}"/>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B781934C-D235-40CC-933E-C134CD5EA04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C443D82C-8770-4465-BAD0-D7CB1FD87990}"/>
              </a:ext>
            </a:extLst>
          </p:cNvPr>
          <p:cNvPicPr>
            <a:picLocks noChangeAspect="1"/>
          </p:cNvPicPr>
          <p:nvPr userDrawn="1"/>
        </p:nvPicPr>
        <p:blipFill>
          <a:blip r:embed="rId2">
            <a:alphaModFix amt="5000"/>
          </a:blip>
          <a:stretch>
            <a:fillRect/>
          </a:stretch>
        </p:blipFill>
        <p:spPr>
          <a:xfrm>
            <a:off x="-572431" y="-1572323"/>
            <a:ext cx="13336862" cy="10002647"/>
          </a:xfrm>
          <a:prstGeom prst="rect">
            <a:avLst/>
          </a:prstGeom>
        </p:spPr>
      </p:pic>
      <p:sp>
        <p:nvSpPr>
          <p:cNvPr id="2" name="Title 1"/>
          <p:cNvSpPr>
            <a:spLocks noGrp="1"/>
          </p:cNvSpPr>
          <p:nvPr>
            <p:ph type="ctrTitle"/>
          </p:nvPr>
        </p:nvSpPr>
        <p:spPr>
          <a:xfrm>
            <a:off x="1507067" y="2295205"/>
            <a:ext cx="7766936" cy="1646302"/>
          </a:xfrm>
        </p:spPr>
        <p:txBody>
          <a:bodyPr anchor="b">
            <a:noAutofit/>
          </a:bodyPr>
          <a:lstStyle>
            <a:lvl1pPr algn="r">
              <a:defRPr sz="6000">
                <a:solidFill>
                  <a:srgbClr val="006BA8"/>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006BA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8" name="Group 27">
            <a:extLst>
              <a:ext uri="{FF2B5EF4-FFF2-40B4-BE49-F238E27FC236}">
                <a16:creationId xmlns:a16="http://schemas.microsoft.com/office/drawing/2014/main" id="{6BB71BDD-4DDA-4149-98D5-1D52CE608214}"/>
              </a:ext>
            </a:extLst>
          </p:cNvPr>
          <p:cNvGrpSpPr/>
          <p:nvPr userDrawn="1"/>
        </p:nvGrpSpPr>
        <p:grpSpPr>
          <a:xfrm>
            <a:off x="-11676" y="5823801"/>
            <a:ext cx="12963858" cy="1005840"/>
            <a:chOff x="-11676" y="5960431"/>
            <a:chExt cx="12963858" cy="1005840"/>
          </a:xfrm>
        </p:grpSpPr>
        <p:sp>
          <p:nvSpPr>
            <p:cNvPr id="29" name="Rectangle 28">
              <a:extLst>
                <a:ext uri="{FF2B5EF4-FFF2-40B4-BE49-F238E27FC236}">
                  <a16:creationId xmlns:a16="http://schemas.microsoft.com/office/drawing/2014/main" id="{EF30CC17-FA69-4A8E-AE58-9C2B48D6CE40}"/>
                </a:ext>
              </a:extLst>
            </p:cNvPr>
            <p:cNvSpPr/>
            <p:nvPr userDrawn="1"/>
          </p:nvSpPr>
          <p:spPr>
            <a:xfrm>
              <a:off x="-11676" y="6216463"/>
              <a:ext cx="12963858" cy="493776"/>
            </a:xfrm>
            <a:prstGeom prst="rect">
              <a:avLst/>
            </a:prstGeom>
            <a:solidFill>
              <a:srgbClr val="016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5E2FF1A-5B5D-4A4E-B668-B412FB97557D}"/>
                </a:ext>
              </a:extLst>
            </p:cNvPr>
            <p:cNvGrpSpPr/>
            <p:nvPr userDrawn="1"/>
          </p:nvGrpSpPr>
          <p:grpSpPr>
            <a:xfrm>
              <a:off x="988127" y="6189018"/>
              <a:ext cx="3718862" cy="548666"/>
              <a:chOff x="1030163" y="3937835"/>
              <a:chExt cx="3718862" cy="548666"/>
            </a:xfrm>
          </p:grpSpPr>
          <p:sp>
            <p:nvSpPr>
              <p:cNvPr id="34" name="TextBox 33">
                <a:extLst>
                  <a:ext uri="{FF2B5EF4-FFF2-40B4-BE49-F238E27FC236}">
                    <a16:creationId xmlns:a16="http://schemas.microsoft.com/office/drawing/2014/main" id="{2FC1AA66-919A-4FF0-9955-E3E41AB32AAC}"/>
                  </a:ext>
                </a:extLst>
              </p:cNvPr>
              <p:cNvSpPr txBox="1"/>
              <p:nvPr userDrawn="1"/>
            </p:nvSpPr>
            <p:spPr>
              <a:xfrm>
                <a:off x="1328337" y="3937835"/>
                <a:ext cx="3420688" cy="369332"/>
              </a:xfrm>
              <a:prstGeom prst="rect">
                <a:avLst/>
              </a:prstGeom>
              <a:noFill/>
            </p:spPr>
            <p:txBody>
              <a:bodyPr wrap="square" rtlCol="0">
                <a:spAutoFit/>
              </a:bodyPr>
              <a:lstStyle/>
              <a:p>
                <a:r>
                  <a:rPr lang="en-US" b="1" cap="none" baseline="0">
                    <a:solidFill>
                      <a:schemeClr val="bg1"/>
                    </a:solidFill>
                    <a:latin typeface="Century Gothic" panose="020B0502020202020204" pitchFamily="34" charset="0"/>
                  </a:rPr>
                  <a:t>Society of St. Vincent de Paul</a:t>
                </a:r>
              </a:p>
            </p:txBody>
          </p:sp>
          <p:sp>
            <p:nvSpPr>
              <p:cNvPr id="35" name="TextBox 34">
                <a:extLst>
                  <a:ext uri="{FF2B5EF4-FFF2-40B4-BE49-F238E27FC236}">
                    <a16:creationId xmlns:a16="http://schemas.microsoft.com/office/drawing/2014/main" id="{4AF7FCF2-CE57-42FE-A03E-D866514DFF36}"/>
                  </a:ext>
                </a:extLst>
              </p:cNvPr>
              <p:cNvSpPr txBox="1"/>
              <p:nvPr userDrawn="1"/>
            </p:nvSpPr>
            <p:spPr>
              <a:xfrm>
                <a:off x="1030163" y="4209502"/>
                <a:ext cx="3700865" cy="276999"/>
              </a:xfrm>
              <a:prstGeom prst="rect">
                <a:avLst/>
              </a:prstGeom>
              <a:noFill/>
            </p:spPr>
            <p:txBody>
              <a:bodyPr wrap="square" rtlCol="0">
                <a:spAutoFit/>
              </a:bodyPr>
              <a:lstStyle/>
              <a:p>
                <a:pPr algn="r"/>
                <a:r>
                  <a:rPr lang="en-US" sz="1200" b="0" cap="all" baseline="0">
                    <a:solidFill>
                      <a:schemeClr val="bg1"/>
                    </a:solidFill>
                    <a:latin typeface="Century Gothic" panose="020B0502020202020204" pitchFamily="34" charset="0"/>
                    <a:cs typeface="Arial" panose="020B0604020202020204" pitchFamily="34" charset="0"/>
                  </a:rPr>
                  <a:t>National Council of the USA</a:t>
                </a:r>
              </a:p>
            </p:txBody>
          </p:sp>
        </p:grpSp>
        <p:grpSp>
          <p:nvGrpSpPr>
            <p:cNvPr id="31" name="Group 30">
              <a:extLst>
                <a:ext uri="{FF2B5EF4-FFF2-40B4-BE49-F238E27FC236}">
                  <a16:creationId xmlns:a16="http://schemas.microsoft.com/office/drawing/2014/main" id="{32703FD9-6585-446F-8CB0-83C7C6E48706}"/>
                </a:ext>
              </a:extLst>
            </p:cNvPr>
            <p:cNvGrpSpPr>
              <a:grpSpLocks noChangeAspect="1"/>
            </p:cNvGrpSpPr>
            <p:nvPr userDrawn="1"/>
          </p:nvGrpSpPr>
          <p:grpSpPr>
            <a:xfrm>
              <a:off x="176334" y="5960431"/>
              <a:ext cx="1006550" cy="1005840"/>
              <a:chOff x="-412981" y="-29733"/>
              <a:chExt cx="3176143" cy="3173904"/>
            </a:xfrm>
          </p:grpSpPr>
          <p:sp>
            <p:nvSpPr>
              <p:cNvPr id="32" name="Oval 31">
                <a:extLst>
                  <a:ext uri="{FF2B5EF4-FFF2-40B4-BE49-F238E27FC236}">
                    <a16:creationId xmlns:a16="http://schemas.microsoft.com/office/drawing/2014/main" id="{AF93BFB6-071D-48C1-AB63-B9F951B69A24}"/>
                  </a:ext>
                </a:extLst>
              </p:cNvPr>
              <p:cNvSpPr/>
              <p:nvPr userDrawn="1"/>
            </p:nvSpPr>
            <p:spPr>
              <a:xfrm>
                <a:off x="-409806" y="-29733"/>
                <a:ext cx="3172968" cy="3172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4BE6B61B-543F-4DBC-B733-7F270D58362A}"/>
                  </a:ext>
                </a:extLst>
              </p:cNvPr>
              <p:cNvPicPr>
                <a:picLocks noChangeAspect="1"/>
              </p:cNvPicPr>
              <p:nvPr userDrawn="1"/>
            </p:nvPicPr>
            <p:blipFill rotWithShape="1">
              <a:blip r:embed="rId2"/>
              <a:srcRect l="28959" t="19048" r="29438" b="25423"/>
              <a:stretch/>
            </p:blipFill>
            <p:spPr>
              <a:xfrm>
                <a:off x="-412981" y="-29733"/>
                <a:ext cx="3170584" cy="3173904"/>
              </a:xfrm>
              <a:prstGeom prst="rect">
                <a:avLst/>
              </a:prstGeom>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all" baseline="0"/>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ctr">
              <a:defRPr sz="36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lgn="r">
              <a:buFontTx/>
              <a:buNone/>
              <a:defRPr sz="24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11500" b="1" spc="-500" baseline="0">
                <a:ln w="3175" cmpd="sng">
                  <a:noFill/>
                </a:ln>
                <a:solidFill>
                  <a:srgbClr val="006BA8"/>
                </a:solidFill>
                <a:effectLst/>
                <a:latin typeface="Gill Sans MT" panose="020B0502020104020203" pitchFamily="34" charset="0"/>
                <a:cs typeface="Arial" panose="020B0604020202020204" pitchFamily="34" charset="0"/>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11500" b="1" spc="-500" baseline="0">
                <a:ln w="3175" cmpd="sng">
                  <a:noFill/>
                </a:ln>
                <a:solidFill>
                  <a:srgbClr val="006BA8"/>
                </a:solidFill>
                <a:latin typeface="Gill Sans MT" panose="020B0502020104020203" pitchFamily="34" charset="0"/>
              </a:rPr>
              <a:t>”</a:t>
            </a:r>
            <a:endParaRPr lang="en-US" sz="2800" b="1" spc="-500" baseline="0">
              <a:solidFill>
                <a:srgbClr val="006BA8"/>
              </a:solidFill>
              <a:latin typeface="Gill Sans MT" panose="020B0502020104020203"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all" baseline="0"/>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ctr">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pic>
        <p:nvPicPr>
          <p:cNvPr id="4" name="Picture 14" descr="See the source image">
            <a:extLst>
              <a:ext uri="{FF2B5EF4-FFF2-40B4-BE49-F238E27FC236}">
                <a16:creationId xmlns:a16="http://schemas.microsoft.com/office/drawing/2014/main" id="{C9445AF5-A9A2-44E8-9BEC-1B327A6873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01" y="762001"/>
            <a:ext cx="18203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230FE0B-EB85-4943-9075-613F2F2064AF}"/>
              </a:ext>
            </a:extLst>
          </p:cNvPr>
          <p:cNvSpPr>
            <a:spLocks noGrp="1"/>
          </p:cNvSpPr>
          <p:nvPr>
            <p:ph type="dt" sz="half" idx="10"/>
          </p:nvPr>
        </p:nvSpPr>
        <p:spPr>
          <a:xfrm>
            <a:off x="0" y="0"/>
            <a:ext cx="0" cy="0"/>
          </a:xfrm>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84724DA-8F45-49A2-B16A-5AFF545ACB99}"/>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EC84924-68DF-4B0E-AB03-31F7BC588411}"/>
              </a:ext>
            </a:extLst>
          </p:cNvPr>
          <p:cNvSpPr>
            <a:spLocks noGrp="1"/>
          </p:cNvSpPr>
          <p:nvPr>
            <p:ph type="sldNum" sz="quarter" idx="12"/>
          </p:nvPr>
        </p:nvSpPr>
        <p:spPr>
          <a:xfrm>
            <a:off x="0" y="0"/>
            <a:ext cx="0" cy="0"/>
          </a:xfrm>
        </p:spPr>
        <p:txBody>
          <a:bodyPr/>
          <a:lstStyle>
            <a:lvl1pPr>
              <a:defRPr/>
            </a:lvl1pPr>
          </a:lstStyle>
          <a:p>
            <a:pPr>
              <a:defRPr/>
            </a:pPr>
            <a:fld id="{3A4CB34C-D6F0-4178-82B8-747B7EC188E4}" type="slidenum">
              <a:rPr lang="en-US"/>
              <a:pPr>
                <a:defRPr/>
              </a:pPr>
              <a:t>‹#›</a:t>
            </a:fld>
            <a:endParaRPr lang="en-US"/>
          </a:p>
        </p:txBody>
      </p:sp>
    </p:spTree>
    <p:extLst>
      <p:ext uri="{BB962C8B-B14F-4D97-AF65-F5344CB8AC3E}">
        <p14:creationId xmlns:p14="http://schemas.microsoft.com/office/powerpoint/2010/main" val="121740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202097"/>
            <a:ext cx="10911692" cy="1320800"/>
          </a:xfrm>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677333" y="1520687"/>
            <a:ext cx="10911692" cy="452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all" baseline="0"/>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8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212040"/>
            <a:ext cx="10911692"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3" y="1530627"/>
            <a:ext cx="10911692" cy="45107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4" name="Group 23">
            <a:extLst>
              <a:ext uri="{FF2B5EF4-FFF2-40B4-BE49-F238E27FC236}">
                <a16:creationId xmlns:a16="http://schemas.microsoft.com/office/drawing/2014/main" id="{84D4EBBC-AB4E-4AFC-AA7F-9B2E7BFC1CAD}"/>
              </a:ext>
            </a:extLst>
          </p:cNvPr>
          <p:cNvGrpSpPr/>
          <p:nvPr userDrawn="1"/>
        </p:nvGrpSpPr>
        <p:grpSpPr>
          <a:xfrm>
            <a:off x="-11676" y="5823801"/>
            <a:ext cx="12963858" cy="1005840"/>
            <a:chOff x="-11676" y="5960431"/>
            <a:chExt cx="12963858" cy="1005840"/>
          </a:xfrm>
        </p:grpSpPr>
        <p:sp>
          <p:nvSpPr>
            <p:cNvPr id="26" name="Rectangle 25">
              <a:extLst>
                <a:ext uri="{FF2B5EF4-FFF2-40B4-BE49-F238E27FC236}">
                  <a16:creationId xmlns:a16="http://schemas.microsoft.com/office/drawing/2014/main" id="{2BC21E71-F1B7-4EBB-B985-7AE9131461BA}"/>
                </a:ext>
              </a:extLst>
            </p:cNvPr>
            <p:cNvSpPr/>
            <p:nvPr userDrawn="1"/>
          </p:nvSpPr>
          <p:spPr>
            <a:xfrm>
              <a:off x="-11676" y="6216463"/>
              <a:ext cx="12963858" cy="493776"/>
            </a:xfrm>
            <a:prstGeom prst="rect">
              <a:avLst/>
            </a:prstGeom>
            <a:solidFill>
              <a:srgbClr val="016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6D5C115-DB09-497C-953C-0CC5D185499F}"/>
                </a:ext>
              </a:extLst>
            </p:cNvPr>
            <p:cNvGrpSpPr/>
            <p:nvPr userDrawn="1"/>
          </p:nvGrpSpPr>
          <p:grpSpPr>
            <a:xfrm>
              <a:off x="988127" y="6189018"/>
              <a:ext cx="3718862" cy="548666"/>
              <a:chOff x="1030163" y="3937835"/>
              <a:chExt cx="3718862" cy="548666"/>
            </a:xfrm>
          </p:grpSpPr>
          <p:sp>
            <p:nvSpPr>
              <p:cNvPr id="13" name="TextBox 12">
                <a:extLst>
                  <a:ext uri="{FF2B5EF4-FFF2-40B4-BE49-F238E27FC236}">
                    <a16:creationId xmlns:a16="http://schemas.microsoft.com/office/drawing/2014/main" id="{DB5A589A-A179-48E1-BAB7-E31197AEE561}"/>
                  </a:ext>
                </a:extLst>
              </p:cNvPr>
              <p:cNvSpPr txBox="1"/>
              <p:nvPr userDrawn="1"/>
            </p:nvSpPr>
            <p:spPr>
              <a:xfrm>
                <a:off x="1328337" y="3937835"/>
                <a:ext cx="3420688" cy="369332"/>
              </a:xfrm>
              <a:prstGeom prst="rect">
                <a:avLst/>
              </a:prstGeom>
              <a:noFill/>
            </p:spPr>
            <p:txBody>
              <a:bodyPr wrap="square" rtlCol="0">
                <a:spAutoFit/>
              </a:bodyPr>
              <a:lstStyle/>
              <a:p>
                <a:r>
                  <a:rPr lang="en-US" b="1" cap="none" baseline="0">
                    <a:solidFill>
                      <a:schemeClr val="bg1"/>
                    </a:solidFill>
                    <a:latin typeface="Century Gothic" panose="020B0502020202020204" pitchFamily="34" charset="0"/>
                  </a:rPr>
                  <a:t>Society of St. Vincent de Paul</a:t>
                </a:r>
              </a:p>
            </p:txBody>
          </p:sp>
          <p:sp>
            <p:nvSpPr>
              <p:cNvPr id="43" name="TextBox 42">
                <a:extLst>
                  <a:ext uri="{FF2B5EF4-FFF2-40B4-BE49-F238E27FC236}">
                    <a16:creationId xmlns:a16="http://schemas.microsoft.com/office/drawing/2014/main" id="{9AB27AB2-6286-499F-903C-FB92E16AA52E}"/>
                  </a:ext>
                </a:extLst>
              </p:cNvPr>
              <p:cNvSpPr txBox="1"/>
              <p:nvPr userDrawn="1"/>
            </p:nvSpPr>
            <p:spPr>
              <a:xfrm>
                <a:off x="1030163" y="4209502"/>
                <a:ext cx="3700865" cy="276999"/>
              </a:xfrm>
              <a:prstGeom prst="rect">
                <a:avLst/>
              </a:prstGeom>
              <a:noFill/>
            </p:spPr>
            <p:txBody>
              <a:bodyPr wrap="square" rtlCol="0">
                <a:spAutoFit/>
              </a:bodyPr>
              <a:lstStyle/>
              <a:p>
                <a:pPr algn="r"/>
                <a:r>
                  <a:rPr lang="en-US" sz="1200" b="0" cap="all" baseline="0">
                    <a:solidFill>
                      <a:schemeClr val="bg1"/>
                    </a:solidFill>
                    <a:latin typeface="Century Gothic" panose="020B0502020202020204" pitchFamily="34" charset="0"/>
                    <a:cs typeface="Arial" panose="020B0604020202020204" pitchFamily="34" charset="0"/>
                  </a:rPr>
                  <a:t>National Council of the USA</a:t>
                </a:r>
              </a:p>
            </p:txBody>
          </p:sp>
        </p:grpSp>
        <p:grpSp>
          <p:nvGrpSpPr>
            <p:cNvPr id="21" name="Group 20">
              <a:extLst>
                <a:ext uri="{FF2B5EF4-FFF2-40B4-BE49-F238E27FC236}">
                  <a16:creationId xmlns:a16="http://schemas.microsoft.com/office/drawing/2014/main" id="{16FD51D9-F54C-49FD-8695-FD2838C9682E}"/>
                </a:ext>
              </a:extLst>
            </p:cNvPr>
            <p:cNvGrpSpPr>
              <a:grpSpLocks noChangeAspect="1"/>
            </p:cNvGrpSpPr>
            <p:nvPr userDrawn="1"/>
          </p:nvGrpSpPr>
          <p:grpSpPr>
            <a:xfrm>
              <a:off x="176334" y="5960431"/>
              <a:ext cx="1006550" cy="1005840"/>
              <a:chOff x="-412981" y="-29733"/>
              <a:chExt cx="3176143" cy="3173904"/>
            </a:xfrm>
          </p:grpSpPr>
          <p:sp>
            <p:nvSpPr>
              <p:cNvPr id="20" name="Oval 19">
                <a:extLst>
                  <a:ext uri="{FF2B5EF4-FFF2-40B4-BE49-F238E27FC236}">
                    <a16:creationId xmlns:a16="http://schemas.microsoft.com/office/drawing/2014/main" id="{79C9E6DA-3625-466D-860F-9B5527C6CB67}"/>
                  </a:ext>
                </a:extLst>
              </p:cNvPr>
              <p:cNvSpPr/>
              <p:nvPr userDrawn="1"/>
            </p:nvSpPr>
            <p:spPr>
              <a:xfrm>
                <a:off x="-409806" y="-29733"/>
                <a:ext cx="3172968" cy="3172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23FB804-34FA-4FD1-9A1C-94C4FED8D3EA}"/>
                  </a:ext>
                </a:extLst>
              </p:cNvPr>
              <p:cNvPicPr>
                <a:picLocks noChangeAspect="1"/>
              </p:cNvPicPr>
              <p:nvPr userDrawn="1"/>
            </p:nvPicPr>
            <p:blipFill rotWithShape="1">
              <a:blip r:embed="rId15"/>
              <a:srcRect l="28959" t="19048" r="29438" b="25423"/>
              <a:stretch/>
            </p:blipFill>
            <p:spPr>
              <a:xfrm>
                <a:off x="-412981" y="-29733"/>
                <a:ext cx="3170584" cy="3173904"/>
              </a:xfrm>
              <a:prstGeom prst="rect">
                <a:avLst/>
              </a:prstGeom>
            </p:spPr>
          </p:pic>
        </p:grpSp>
      </p:gr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65" r:id="rId4"/>
    <p:sldLayoutId id="2147483672" r:id="rId5"/>
    <p:sldLayoutId id="2147483673" r:id="rId6"/>
    <p:sldLayoutId id="2147483674" r:id="rId7"/>
    <p:sldLayoutId id="2147483666" r:id="rId8"/>
    <p:sldLayoutId id="2147483675" r:id="rId9"/>
    <p:sldLayoutId id="2147483660" r:id="rId10"/>
    <p:sldLayoutId id="2147483661" r:id="rId11"/>
    <p:sldLayoutId id="2147483662" r:id="rId12"/>
    <p:sldLayoutId id="2147483667" r:id="rId13"/>
  </p:sldLayoutIdLst>
  <p:txStyles>
    <p:titleStyle>
      <a:lvl1pPr algn="l" defTabSz="457200" rtl="0" eaLnBrk="1" latinLnBrk="0" hangingPunct="1">
        <a:spcBef>
          <a:spcPct val="0"/>
        </a:spcBef>
        <a:buNone/>
        <a:defRPr sz="4400" kern="1200" cap="all" baseline="0">
          <a:solidFill>
            <a:srgbClr val="006BA8"/>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006BA8"/>
        </a:buClr>
        <a:buSzPct val="150000"/>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rgbClr val="006BA8"/>
        </a:buClr>
        <a:buSzPct val="100000"/>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rgbClr val="006BA8"/>
        </a:buClr>
        <a:buSzPct val="100000"/>
        <a:buFont typeface="Courier New" panose="02070309020205020404" pitchFamily="49" charset="0"/>
        <a:buChar char="o"/>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rgbClr val="006BA8"/>
        </a:buClr>
        <a:buSzPct val="80000"/>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rgbClr val="006BA8"/>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ystemicchange@svdpusa.org" TargetMode="External"/><Relationship Id="rId2" Type="http://schemas.openxmlformats.org/officeDocument/2006/relationships/hyperlink" Target="https://ssvpusa.org/systemicchange/systemic-change-grantmak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0967BCA-91AF-46B3-AB45-FC6D88DED8FD}"/>
              </a:ext>
            </a:extLst>
          </p:cNvPr>
          <p:cNvSpPr>
            <a:spLocks noGrp="1" noChangeArrowheads="1"/>
          </p:cNvSpPr>
          <p:nvPr>
            <p:ph type="ctrTitle"/>
          </p:nvPr>
        </p:nvSpPr>
        <p:spPr>
          <a:xfrm>
            <a:off x="1590259" y="2295205"/>
            <a:ext cx="9005646" cy="1646302"/>
          </a:xfrm>
        </p:spPr>
        <p:txBody>
          <a:bodyPr/>
          <a:lstStyle/>
          <a:p>
            <a:r>
              <a:rPr lang="en-US" sz="4000">
                <a:latin typeface="Century Gothic"/>
              </a:rPr>
              <a:t>Systemic Change Grant Information Webinar</a:t>
            </a:r>
            <a:endParaRPr lang="en-US">
              <a:latin typeface="Century Gothic"/>
            </a:endParaRPr>
          </a:p>
        </p:txBody>
      </p:sp>
      <p:sp>
        <p:nvSpPr>
          <p:cNvPr id="3" name="Subtitle 2">
            <a:extLst>
              <a:ext uri="{FF2B5EF4-FFF2-40B4-BE49-F238E27FC236}">
                <a16:creationId xmlns:a16="http://schemas.microsoft.com/office/drawing/2014/main" id="{FFC57149-91F1-44B7-90D9-6CA9EFF256BD}"/>
              </a:ext>
            </a:extLst>
          </p:cNvPr>
          <p:cNvSpPr>
            <a:spLocks noGrp="1"/>
          </p:cNvSpPr>
          <p:nvPr>
            <p:ph type="subTitle" idx="1"/>
          </p:nvPr>
        </p:nvSpPr>
        <p:spPr>
          <a:xfrm>
            <a:off x="2836199" y="4706731"/>
            <a:ext cx="7766936" cy="1096899"/>
          </a:xfrm>
        </p:spPr>
        <p:txBody>
          <a:bodyPr>
            <a:normAutofit/>
          </a:bodyPr>
          <a:lstStyle/>
          <a:p>
            <a:pPr>
              <a:spcBef>
                <a:spcPct val="0"/>
              </a:spcBef>
              <a:buClrTx/>
              <a:buSzTx/>
            </a:pPr>
            <a:r>
              <a:rPr lang="en-US" altLang="en-US">
                <a:latin typeface="Arial"/>
                <a:cs typeface="Arial"/>
              </a:rPr>
              <a:t>2023 Cycle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C3E9029-0192-49CF-8268-700304A38363}"/>
              </a:ext>
            </a:extLst>
          </p:cNvPr>
          <p:cNvSpPr>
            <a:spLocks noGrp="1"/>
          </p:cNvSpPr>
          <p:nvPr>
            <p:ph type="title"/>
          </p:nvPr>
        </p:nvSpPr>
        <p:spPr>
          <a:xfrm>
            <a:off x="634202" y="403380"/>
            <a:ext cx="12018748" cy="1018876"/>
          </a:xfrm>
        </p:spPr>
        <p:txBody>
          <a:bodyPr>
            <a:normAutofit fontScale="90000"/>
          </a:bodyPr>
          <a:lstStyle/>
          <a:p>
            <a:r>
              <a:rPr lang="en-US" altLang="en-US" sz="4000">
                <a:latin typeface="Century Gothic"/>
              </a:rPr>
              <a:t>What are not systemic change programs?</a:t>
            </a:r>
            <a:r>
              <a:rPr lang="en-US" altLang="en-US">
                <a:latin typeface="Century Gothic"/>
              </a:rPr>
              <a:t>        </a:t>
            </a:r>
            <a:br>
              <a:rPr lang="en-US" altLang="en-US"/>
            </a:br>
            <a:endParaRPr lang="en-US" altLang="en-US" sz="4000">
              <a:latin typeface="Century Gothic"/>
            </a:endParaRPr>
          </a:p>
        </p:txBody>
      </p:sp>
      <p:sp>
        <p:nvSpPr>
          <p:cNvPr id="6" name="TextBox 5">
            <a:extLst>
              <a:ext uri="{FF2B5EF4-FFF2-40B4-BE49-F238E27FC236}">
                <a16:creationId xmlns:a16="http://schemas.microsoft.com/office/drawing/2014/main" id="{A038D940-8D16-4044-B71D-2BC22964DA73}"/>
              </a:ext>
            </a:extLst>
          </p:cNvPr>
          <p:cNvSpPr txBox="1"/>
          <p:nvPr/>
        </p:nvSpPr>
        <p:spPr>
          <a:xfrm>
            <a:off x="1318468" y="1797137"/>
            <a:ext cx="3064346" cy="1077218"/>
          </a:xfrm>
          <a:prstGeom prst="rect">
            <a:avLst/>
          </a:prstGeom>
          <a:solidFill>
            <a:srgbClr val="007CC4">
              <a:alpha val="50000"/>
            </a:srgbClr>
          </a:solidFill>
        </p:spPr>
        <p:txBody>
          <a:bodyPr wrap="square" lIns="91440" tIns="45720" rIns="91440" bIns="45720" rtlCol="0" anchor="t">
            <a:spAutoFit/>
          </a:bodyPr>
          <a:lstStyle/>
          <a:p>
            <a:r>
              <a:rPr lang="en-US" sz="3200" b="1" cap="all">
                <a:solidFill>
                  <a:schemeClr val="bg1"/>
                </a:solidFill>
                <a:latin typeface="Century Gothic"/>
                <a:cs typeface="Arial"/>
              </a:rPr>
              <a:t>Rent Payments</a:t>
            </a:r>
            <a:endParaRPr lang="en-US" sz="3200" b="1" cap="all">
              <a:solidFill>
                <a:schemeClr val="bg1"/>
              </a:solidFill>
              <a:latin typeface="Century Gothic" panose="020B0502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F91C7B4-5F75-4AFB-ACAC-82FA29703818}"/>
              </a:ext>
            </a:extLst>
          </p:cNvPr>
          <p:cNvSpPr txBox="1"/>
          <p:nvPr/>
        </p:nvSpPr>
        <p:spPr>
          <a:xfrm>
            <a:off x="4729075" y="1811514"/>
            <a:ext cx="3063240" cy="1077218"/>
          </a:xfrm>
          <a:prstGeom prst="rect">
            <a:avLst/>
          </a:prstGeom>
          <a:solidFill>
            <a:srgbClr val="007CC4">
              <a:alpha val="75000"/>
            </a:srgbClr>
          </a:solidFill>
        </p:spPr>
        <p:txBody>
          <a:bodyPr wrap="square" lIns="91440" tIns="45720" rIns="91440" bIns="45720" rtlCol="0" anchor="t">
            <a:spAutoFit/>
          </a:bodyPr>
          <a:lstStyle/>
          <a:p>
            <a:r>
              <a:rPr lang="en-US" sz="3200" b="1" cap="all">
                <a:solidFill>
                  <a:schemeClr val="bg1"/>
                </a:solidFill>
                <a:latin typeface="Century Gothic"/>
                <a:cs typeface="Arial"/>
              </a:rPr>
              <a:t>Food pantries</a:t>
            </a:r>
            <a:r>
              <a:rPr lang="en-US" sz="3200">
                <a:solidFill>
                  <a:schemeClr val="bg1"/>
                </a:solidFill>
                <a:latin typeface="Arial"/>
                <a:cs typeface="Arial"/>
              </a:rPr>
              <a:t> </a:t>
            </a:r>
          </a:p>
        </p:txBody>
      </p:sp>
      <p:sp>
        <p:nvSpPr>
          <p:cNvPr id="10" name="TextBox 9">
            <a:extLst>
              <a:ext uri="{FF2B5EF4-FFF2-40B4-BE49-F238E27FC236}">
                <a16:creationId xmlns:a16="http://schemas.microsoft.com/office/drawing/2014/main" id="{AD5625A6-4DB3-4C0C-891F-1EDBB40CC9B5}"/>
              </a:ext>
            </a:extLst>
          </p:cNvPr>
          <p:cNvSpPr txBox="1"/>
          <p:nvPr/>
        </p:nvSpPr>
        <p:spPr>
          <a:xfrm>
            <a:off x="8139682" y="1811515"/>
            <a:ext cx="3063240" cy="1077218"/>
          </a:xfrm>
          <a:prstGeom prst="rect">
            <a:avLst/>
          </a:prstGeom>
          <a:solidFill>
            <a:srgbClr val="007CC4"/>
          </a:solidFill>
        </p:spPr>
        <p:txBody>
          <a:bodyPr wrap="square" lIns="91440" tIns="45720" rIns="91440" bIns="45720" rtlCol="0" anchor="t">
            <a:spAutoFit/>
          </a:bodyPr>
          <a:lstStyle/>
          <a:p>
            <a:r>
              <a:rPr lang="en-US" sz="3200" b="1" cap="all">
                <a:solidFill>
                  <a:schemeClr val="bg1"/>
                </a:solidFill>
                <a:latin typeface="Century Gothic"/>
                <a:cs typeface="Arial"/>
              </a:rPr>
              <a:t>Pharmacies</a:t>
            </a:r>
            <a:r>
              <a:rPr lang="en-US" sz="3200">
                <a:solidFill>
                  <a:schemeClr val="bg1"/>
                </a:solidFill>
                <a:latin typeface="Arial"/>
                <a:cs typeface="Arial"/>
              </a:rPr>
              <a:t> </a:t>
            </a:r>
          </a:p>
          <a:p>
            <a:endParaRPr lang="en-US" sz="320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3DB5-4ED7-2828-CFF0-887F72CF3B98}"/>
              </a:ext>
            </a:extLst>
          </p:cNvPr>
          <p:cNvSpPr>
            <a:spLocks noGrp="1"/>
          </p:cNvSpPr>
          <p:nvPr>
            <p:ph type="title"/>
          </p:nvPr>
        </p:nvSpPr>
        <p:spPr/>
        <p:txBody>
          <a:bodyPr/>
          <a:lstStyle/>
          <a:p>
            <a:r>
              <a:rPr lang="en-US">
                <a:latin typeface="Century Gothic"/>
              </a:rPr>
              <a:t>Online application</a:t>
            </a:r>
            <a:endParaRPr lang="en-US"/>
          </a:p>
        </p:txBody>
      </p:sp>
      <p:sp>
        <p:nvSpPr>
          <p:cNvPr id="6" name="Content Placeholder 5">
            <a:extLst>
              <a:ext uri="{FF2B5EF4-FFF2-40B4-BE49-F238E27FC236}">
                <a16:creationId xmlns:a16="http://schemas.microsoft.com/office/drawing/2014/main" id="{C7228330-ED8E-CCB3-F4C0-59BA9D2A45E7}"/>
              </a:ext>
            </a:extLst>
          </p:cNvPr>
          <p:cNvSpPr>
            <a:spLocks noGrp="1"/>
          </p:cNvSpPr>
          <p:nvPr>
            <p:ph idx="1"/>
          </p:nvPr>
        </p:nvSpPr>
        <p:spPr>
          <a:xfrm>
            <a:off x="279274" y="1190867"/>
            <a:ext cx="11650945" cy="4850495"/>
          </a:xfrm>
        </p:spPr>
        <p:txBody>
          <a:bodyPr vert="horz" lIns="91440" tIns="45720" rIns="91440" bIns="45720" rtlCol="0" anchor="t">
            <a:normAutofit fontScale="92500" lnSpcReduction="20000"/>
          </a:bodyPr>
          <a:lstStyle/>
          <a:p>
            <a:pPr>
              <a:buNone/>
            </a:pPr>
            <a:r>
              <a:rPr lang="en-US">
                <a:latin typeface="Arial"/>
                <a:cs typeface="Arial"/>
              </a:rPr>
              <a:t>The Application form should be brief (no more than two pages) that includes:</a:t>
            </a:r>
            <a:endParaRPr lang="en-US"/>
          </a:p>
          <a:p>
            <a:pPr>
              <a:buNone/>
            </a:pPr>
            <a:endParaRPr lang="en-US">
              <a:latin typeface="Arial"/>
              <a:cs typeface="Arial"/>
            </a:endParaRPr>
          </a:p>
          <a:p>
            <a:pPr>
              <a:buNone/>
            </a:pPr>
            <a:r>
              <a:rPr lang="en-US">
                <a:latin typeface="Arial"/>
                <a:cs typeface="Arial"/>
              </a:rPr>
              <a:t> 1. </a:t>
            </a:r>
            <a:r>
              <a:rPr lang="en-US" b="1">
                <a:latin typeface="Arial"/>
                <a:cs typeface="Arial"/>
              </a:rPr>
              <a:t>Program Description:</a:t>
            </a:r>
            <a:r>
              <a:rPr lang="en-US">
                <a:latin typeface="Arial"/>
                <a:cs typeface="Arial"/>
              </a:rPr>
              <a:t> A couple paragraphs the explain the root cause of poverty in the community being addressed, what the program does, how you know it will address the root cause, specific populations served (if relevant), and duration.</a:t>
            </a:r>
            <a:endParaRPr lang="en-US"/>
          </a:p>
          <a:p>
            <a:pPr>
              <a:buNone/>
            </a:pPr>
            <a:r>
              <a:rPr lang="en-US">
                <a:latin typeface="Arial"/>
                <a:cs typeface="Arial"/>
              </a:rPr>
              <a:t> 2. </a:t>
            </a:r>
            <a:r>
              <a:rPr lang="en-US" b="1">
                <a:latin typeface="Arial"/>
                <a:cs typeface="Arial"/>
              </a:rPr>
              <a:t>Statement of Need: </a:t>
            </a:r>
            <a:r>
              <a:rPr lang="en-US">
                <a:latin typeface="Arial"/>
                <a:cs typeface="Arial"/>
              </a:rPr>
              <a:t>In a few sentences, describes how the program embodies at least some of the Systemic Change program criteria.</a:t>
            </a:r>
            <a:endParaRPr lang="en-US"/>
          </a:p>
          <a:p>
            <a:pPr>
              <a:buNone/>
            </a:pPr>
            <a:r>
              <a:rPr lang="en-US">
                <a:latin typeface="Arial"/>
                <a:cs typeface="Arial"/>
              </a:rPr>
              <a:t> 3. </a:t>
            </a:r>
            <a:r>
              <a:rPr lang="en-US" b="1">
                <a:latin typeface="Arial"/>
                <a:cs typeface="Arial"/>
              </a:rPr>
              <a:t>Desired Outcomes:</a:t>
            </a:r>
            <a:r>
              <a:rPr lang="en-US">
                <a:latin typeface="Arial"/>
                <a:cs typeface="Arial"/>
              </a:rPr>
              <a:t> Tell us the desired outcome of your program.</a:t>
            </a:r>
            <a:endParaRPr lang="en-US"/>
          </a:p>
          <a:p>
            <a:pPr marL="0" indent="0">
              <a:buNone/>
            </a:pPr>
            <a:r>
              <a:rPr lang="en-US">
                <a:latin typeface="Arial"/>
                <a:cs typeface="Arial"/>
              </a:rPr>
              <a:t> 4. </a:t>
            </a:r>
            <a:r>
              <a:rPr lang="en-US" b="1">
                <a:latin typeface="Arial"/>
                <a:cs typeface="Arial"/>
              </a:rPr>
              <a:t>Amount Requested:</a:t>
            </a:r>
            <a:r>
              <a:rPr lang="en-US">
                <a:latin typeface="Arial"/>
                <a:cs typeface="Arial"/>
              </a:rPr>
              <a:t> The total amount requested and how the funds will be spent (can be a brief paragraph, a full proposal will need a detailed budget).</a:t>
            </a:r>
            <a:endParaRPr lang="en-US"/>
          </a:p>
          <a:p>
            <a:pPr marL="0" indent="0">
              <a:buNone/>
            </a:pPr>
            <a:endParaRPr lang="en-US">
              <a:solidFill>
                <a:srgbClr val="0070C0"/>
              </a:solidFill>
            </a:endParaRPr>
          </a:p>
        </p:txBody>
      </p:sp>
    </p:spTree>
    <p:extLst>
      <p:ext uri="{BB962C8B-B14F-4D97-AF65-F5344CB8AC3E}">
        <p14:creationId xmlns:p14="http://schemas.microsoft.com/office/powerpoint/2010/main" val="1111813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9C74F70-1009-4E00-B8BA-1EEC36AA6F45}"/>
              </a:ext>
            </a:extLst>
          </p:cNvPr>
          <p:cNvSpPr>
            <a:spLocks noGrp="1"/>
          </p:cNvSpPr>
          <p:nvPr>
            <p:ph type="title"/>
          </p:nvPr>
        </p:nvSpPr>
        <p:spPr/>
        <p:txBody>
          <a:bodyPr>
            <a:normAutofit/>
          </a:bodyPr>
          <a:lstStyle/>
          <a:p>
            <a:r>
              <a:rPr lang="en-US" altLang="en-US">
                <a:latin typeface="Century Gothic"/>
              </a:rPr>
              <a:t>Grant Timeline </a:t>
            </a:r>
          </a:p>
        </p:txBody>
      </p:sp>
      <p:graphicFrame>
        <p:nvGraphicFramePr>
          <p:cNvPr id="2" name="Diagram 3">
            <a:extLst>
              <a:ext uri="{FF2B5EF4-FFF2-40B4-BE49-F238E27FC236}">
                <a16:creationId xmlns:a16="http://schemas.microsoft.com/office/drawing/2014/main" id="{1EADDB93-4EAB-9B2B-BC48-AB37827B82A7}"/>
              </a:ext>
            </a:extLst>
          </p:cNvPr>
          <p:cNvGraphicFramePr>
            <a:graphicFrameLocks noGrp="1"/>
          </p:cNvGraphicFramePr>
          <p:nvPr>
            <p:ph idx="1"/>
            <p:extLst>
              <p:ext uri="{D42A27DB-BD31-4B8C-83A1-F6EECF244321}">
                <p14:modId xmlns:p14="http://schemas.microsoft.com/office/powerpoint/2010/main" val="2547577967"/>
              </p:ext>
            </p:extLst>
          </p:nvPr>
        </p:nvGraphicFramePr>
        <p:xfrm>
          <a:off x="677863" y="1147014"/>
          <a:ext cx="10910887" cy="4895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90BE-46EE-24E1-5670-F362CA179CC6}"/>
              </a:ext>
            </a:extLst>
          </p:cNvPr>
          <p:cNvSpPr>
            <a:spLocks noGrp="1"/>
          </p:cNvSpPr>
          <p:nvPr>
            <p:ph type="title"/>
          </p:nvPr>
        </p:nvSpPr>
        <p:spPr/>
        <p:txBody>
          <a:bodyPr>
            <a:normAutofit fontScale="90000"/>
          </a:bodyPr>
          <a:lstStyle/>
          <a:p>
            <a:r>
              <a:rPr lang="en-US">
                <a:latin typeface="Century Gothic"/>
              </a:rPr>
              <a:t>SCORING RUBRIC is on the website</a:t>
            </a:r>
            <a:br>
              <a:rPr lang="en-US">
                <a:latin typeface="Century Gothic"/>
              </a:rPr>
            </a:br>
            <a:r>
              <a:rPr lang="en-US">
                <a:latin typeface="Century Gothic"/>
              </a:rPr>
              <a:t>(AKA - The answers to the test) </a:t>
            </a:r>
            <a:endParaRPr lang="en-US"/>
          </a:p>
        </p:txBody>
      </p:sp>
      <p:sp>
        <p:nvSpPr>
          <p:cNvPr id="3" name="Content Placeholder 2">
            <a:extLst>
              <a:ext uri="{FF2B5EF4-FFF2-40B4-BE49-F238E27FC236}">
                <a16:creationId xmlns:a16="http://schemas.microsoft.com/office/drawing/2014/main" id="{E9D14DEC-59F7-98C6-02AA-15F6424239D5}"/>
              </a:ext>
            </a:extLst>
          </p:cNvPr>
          <p:cNvSpPr>
            <a:spLocks noGrp="1"/>
          </p:cNvSpPr>
          <p:nvPr>
            <p:ph idx="1"/>
          </p:nvPr>
        </p:nvSpPr>
        <p:spPr/>
        <p:txBody>
          <a:bodyPr vert="horz" lIns="91440" tIns="45720" rIns="91440" bIns="45720" rtlCol="0" anchor="t">
            <a:normAutofit/>
          </a:bodyPr>
          <a:lstStyle/>
          <a:p>
            <a:r>
              <a:rPr lang="en-US">
                <a:latin typeface="Arial"/>
                <a:cs typeface="Arial"/>
              </a:rPr>
              <a:t>How well do you describe how you will meet the following criteria:</a:t>
            </a:r>
            <a:endParaRPr lang="en-US"/>
          </a:p>
          <a:p>
            <a:pPr lvl="1">
              <a:buFont typeface="Wingdings" panose="020B0604020202020204" pitchFamily="34" charset="0"/>
              <a:buChar char="§"/>
            </a:pPr>
            <a:r>
              <a:rPr lang="en-US">
                <a:latin typeface="Arial"/>
                <a:cs typeface="Arial"/>
              </a:rPr>
              <a:t>Engagement</a:t>
            </a:r>
          </a:p>
          <a:p>
            <a:pPr lvl="1">
              <a:buFont typeface="Wingdings" panose="020B0604020202020204" pitchFamily="34" charset="0"/>
              <a:buChar char="§"/>
            </a:pPr>
            <a:r>
              <a:rPr lang="en-US">
                <a:latin typeface="Arial"/>
                <a:cs typeface="Arial"/>
              </a:rPr>
              <a:t>Far-Reaching Social Impact</a:t>
            </a:r>
          </a:p>
          <a:p>
            <a:pPr lvl="1">
              <a:buFont typeface="Wingdings" panose="020B0604020202020204" pitchFamily="34" charset="0"/>
              <a:buChar char="§"/>
            </a:pPr>
            <a:r>
              <a:rPr lang="en-US">
                <a:latin typeface="Arial"/>
                <a:cs typeface="Arial"/>
              </a:rPr>
              <a:t>Sustainability</a:t>
            </a:r>
          </a:p>
          <a:p>
            <a:pPr lvl="1">
              <a:buFont typeface="Wingdings" panose="020B0604020202020204" pitchFamily="34" charset="0"/>
              <a:buChar char="§"/>
            </a:pPr>
            <a:r>
              <a:rPr lang="en-US">
                <a:latin typeface="Arial"/>
                <a:cs typeface="Arial"/>
              </a:rPr>
              <a:t>Replicability</a:t>
            </a:r>
          </a:p>
          <a:p>
            <a:pPr lvl="1">
              <a:buFont typeface="Wingdings" panose="020B0604020202020204" pitchFamily="34" charset="0"/>
              <a:buChar char="§"/>
            </a:pPr>
            <a:r>
              <a:rPr lang="en-US">
                <a:latin typeface="Arial"/>
                <a:cs typeface="Arial"/>
              </a:rPr>
              <a:t>Innovation</a:t>
            </a:r>
          </a:p>
          <a:p>
            <a:pPr lvl="1">
              <a:buFont typeface="Wingdings" panose="020B0604020202020204" pitchFamily="34" charset="0"/>
              <a:buChar char="§"/>
            </a:pPr>
            <a:r>
              <a:rPr lang="en-US">
                <a:latin typeface="Arial"/>
                <a:cs typeface="Arial"/>
              </a:rPr>
              <a:t>Collaboration</a:t>
            </a:r>
          </a:p>
          <a:p>
            <a:pPr lvl="1">
              <a:buFont typeface="Wingdings" panose="020B0604020202020204" pitchFamily="34" charset="0"/>
              <a:buChar char="§"/>
            </a:pPr>
            <a:r>
              <a:rPr lang="en-US">
                <a:latin typeface="Arial"/>
                <a:cs typeface="Arial"/>
              </a:rPr>
              <a:t>Data Driven</a:t>
            </a:r>
            <a:endParaRPr lang="en-US"/>
          </a:p>
        </p:txBody>
      </p:sp>
    </p:spTree>
    <p:extLst>
      <p:ext uri="{BB962C8B-B14F-4D97-AF65-F5344CB8AC3E}">
        <p14:creationId xmlns:p14="http://schemas.microsoft.com/office/powerpoint/2010/main" val="51515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65FC0-40BC-6415-363C-CC092E19F275}"/>
              </a:ext>
            </a:extLst>
          </p:cNvPr>
          <p:cNvSpPr>
            <a:spLocks noGrp="1"/>
          </p:cNvSpPr>
          <p:nvPr>
            <p:ph type="title"/>
          </p:nvPr>
        </p:nvSpPr>
        <p:spPr/>
        <p:txBody>
          <a:bodyPr>
            <a:normAutofit/>
          </a:bodyPr>
          <a:lstStyle/>
          <a:p>
            <a:r>
              <a:rPr lang="en-US">
                <a:latin typeface="Century Gothic"/>
              </a:rPr>
              <a:t>Systemic Change grant resources</a:t>
            </a:r>
            <a:endParaRPr lang="en-US"/>
          </a:p>
        </p:txBody>
      </p:sp>
      <p:sp>
        <p:nvSpPr>
          <p:cNvPr id="3" name="Content Placeholder 2">
            <a:extLst>
              <a:ext uri="{FF2B5EF4-FFF2-40B4-BE49-F238E27FC236}">
                <a16:creationId xmlns:a16="http://schemas.microsoft.com/office/drawing/2014/main" id="{1C11466D-CCBA-BC45-30A5-3FEB5AEF4F09}"/>
              </a:ext>
            </a:extLst>
          </p:cNvPr>
          <p:cNvSpPr>
            <a:spLocks noGrp="1"/>
          </p:cNvSpPr>
          <p:nvPr>
            <p:ph idx="1"/>
          </p:nvPr>
        </p:nvSpPr>
        <p:spPr/>
        <p:txBody>
          <a:bodyPr vert="horz" lIns="91440" tIns="45720" rIns="91440" bIns="45720" rtlCol="0" anchor="t">
            <a:normAutofit/>
          </a:bodyPr>
          <a:lstStyle/>
          <a:p>
            <a:r>
              <a:rPr lang="en-US">
                <a:solidFill>
                  <a:schemeClr val="tx1"/>
                </a:solidFill>
                <a:latin typeface="Arial"/>
                <a:cs typeface="Arial"/>
                <a:hlinkClick r:id="rId2">
                  <a:extLst>
                    <a:ext uri="{A12FA001-AC4F-418D-AE19-62706E023703}">
                      <ahyp:hlinkClr xmlns:ahyp="http://schemas.microsoft.com/office/drawing/2018/hyperlinkcolor" val="tx"/>
                    </a:ext>
                  </a:extLst>
                </a:hlinkClick>
              </a:rPr>
              <a:t>Systemic Change Grants Webpage</a:t>
            </a:r>
            <a:r>
              <a:rPr lang="en-US">
                <a:solidFill>
                  <a:srgbClr val="99CA3C"/>
                </a:solidFill>
                <a:latin typeface="Arial"/>
                <a:cs typeface="Arial"/>
                <a:hlinkClick r:id="rId2">
                  <a:extLst>
                    <a:ext uri="{A12FA001-AC4F-418D-AE19-62706E023703}">
                      <ahyp:hlinkClr xmlns:ahyp="http://schemas.microsoft.com/office/drawing/2018/hyperlinkcolor" val="tx"/>
                    </a:ext>
                  </a:extLst>
                </a:hlinkClick>
              </a:rPr>
              <a:t> </a:t>
            </a:r>
            <a:r>
              <a:rPr lang="en-US">
                <a:solidFill>
                  <a:srgbClr val="0070C0"/>
                </a:solidFill>
                <a:latin typeface="Arial"/>
                <a:cs typeface="Arial"/>
                <a:hlinkClick r:id="rId2">
                  <a:extLst>
                    <a:ext uri="{A12FA001-AC4F-418D-AE19-62706E023703}">
                      <ahyp:hlinkClr xmlns:ahyp="http://schemas.microsoft.com/office/drawing/2018/hyperlinkcolor" val="tx"/>
                    </a:ext>
                  </a:extLst>
                </a:hlinkClick>
              </a:rPr>
              <a:t>https://ssvpusa.org/systemicchange/systemic-change-grantmaking/</a:t>
            </a:r>
            <a:r>
              <a:rPr lang="en-US">
                <a:solidFill>
                  <a:srgbClr val="0070C0"/>
                </a:solidFill>
                <a:latin typeface="Arial"/>
                <a:cs typeface="Arial"/>
              </a:rPr>
              <a:t> </a:t>
            </a:r>
            <a:endParaRPr lang="en-US">
              <a:solidFill>
                <a:srgbClr val="0070C0"/>
              </a:solidFill>
            </a:endParaRPr>
          </a:p>
          <a:p>
            <a:endParaRPr lang="en-US"/>
          </a:p>
          <a:p>
            <a:r>
              <a:rPr lang="en-US">
                <a:latin typeface="Arial"/>
                <a:cs typeface="Arial"/>
              </a:rPr>
              <a:t>Questions can be directed to Steve Uram, National Director of Poverty Programs, or Becca </a:t>
            </a:r>
            <a:r>
              <a:rPr lang="en-US" err="1">
                <a:latin typeface="Arial"/>
                <a:cs typeface="Arial"/>
              </a:rPr>
              <a:t>Kazdoy</a:t>
            </a:r>
            <a:r>
              <a:rPr lang="en-US">
                <a:latin typeface="Arial"/>
                <a:cs typeface="Arial"/>
              </a:rPr>
              <a:t>, Manager of Poverty Programs at </a:t>
            </a:r>
            <a:r>
              <a:rPr lang="en-US">
                <a:solidFill>
                  <a:srgbClr val="0070C0"/>
                </a:solidFill>
                <a:latin typeface="Arial"/>
                <a:cs typeface="Arial"/>
                <a:hlinkClick r:id="rId3">
                  <a:extLst>
                    <a:ext uri="{A12FA001-AC4F-418D-AE19-62706E023703}">
                      <ahyp:hlinkClr xmlns:ahyp="http://schemas.microsoft.com/office/drawing/2018/hyperlinkcolor" val="tx"/>
                    </a:ext>
                  </a:extLst>
                </a:hlinkClick>
              </a:rPr>
              <a:t>systemicchange@svdpusa.org</a:t>
            </a:r>
            <a:r>
              <a:rPr lang="en-US">
                <a:solidFill>
                  <a:srgbClr val="0070C0"/>
                </a:solidFill>
                <a:latin typeface="Arial"/>
                <a:cs typeface="Arial"/>
              </a:rPr>
              <a:t>.</a:t>
            </a:r>
          </a:p>
          <a:p>
            <a:pPr marL="0" indent="0">
              <a:buNone/>
            </a:pPr>
            <a:endParaRPr lang="en-US"/>
          </a:p>
        </p:txBody>
      </p:sp>
    </p:spTree>
    <p:extLst>
      <p:ext uri="{BB962C8B-B14F-4D97-AF65-F5344CB8AC3E}">
        <p14:creationId xmlns:p14="http://schemas.microsoft.com/office/powerpoint/2010/main" val="198866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2188C9E-BE64-4866-AA35-2E2D43E80856}"/>
              </a:ext>
            </a:extLst>
          </p:cNvPr>
          <p:cNvSpPr>
            <a:spLocks noGrp="1"/>
          </p:cNvSpPr>
          <p:nvPr>
            <p:ph type="title"/>
          </p:nvPr>
        </p:nvSpPr>
        <p:spPr>
          <a:xfrm>
            <a:off x="496965" y="816638"/>
            <a:ext cx="3513862" cy="5224724"/>
          </a:xfrm>
        </p:spPr>
        <p:txBody>
          <a:bodyPr anchor="ctr">
            <a:normAutofit/>
          </a:bodyPr>
          <a:lstStyle/>
          <a:p>
            <a:r>
              <a:rPr lang="en-US" altLang="en-US"/>
              <a:t>Questions?</a:t>
            </a:r>
          </a:p>
        </p:txBody>
      </p:sp>
      <p:pic>
        <p:nvPicPr>
          <p:cNvPr id="3" name="Content Placeholder 2" descr="Questions">
            <a:extLst>
              <a:ext uri="{FF2B5EF4-FFF2-40B4-BE49-F238E27FC236}">
                <a16:creationId xmlns:a16="http://schemas.microsoft.com/office/drawing/2014/main" id="{152644C3-96FD-4103-9BE6-7725DA65A5D7}"/>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5795998" y="1600199"/>
            <a:ext cx="3657600" cy="3657600"/>
          </a:xfrm>
        </p:spPr>
      </p:pic>
      <p:cxnSp>
        <p:nvCxnSpPr>
          <p:cNvPr id="5" name="Straight Connector 4">
            <a:extLst>
              <a:ext uri="{FF2B5EF4-FFF2-40B4-BE49-F238E27FC236}">
                <a16:creationId xmlns:a16="http://schemas.microsoft.com/office/drawing/2014/main" id="{530A2AE5-A24B-4651-93BB-065DE385E4CA}"/>
              </a:ext>
            </a:extLst>
          </p:cNvPr>
          <p:cNvCxnSpPr/>
          <p:nvPr/>
        </p:nvCxnSpPr>
        <p:spPr>
          <a:xfrm>
            <a:off x="4241804" y="1460500"/>
            <a:ext cx="0" cy="3937000"/>
          </a:xfrm>
          <a:prstGeom prst="line">
            <a:avLst/>
          </a:prstGeom>
          <a:ln w="57150">
            <a:solidFill>
              <a:srgbClr val="A86C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00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0EA75A4-AB44-4898-987F-5D5524779556}"/>
              </a:ext>
            </a:extLst>
          </p:cNvPr>
          <p:cNvSpPr>
            <a:spLocks noGrp="1"/>
          </p:cNvSpPr>
          <p:nvPr>
            <p:ph type="title"/>
          </p:nvPr>
        </p:nvSpPr>
        <p:spPr/>
        <p:txBody>
          <a:bodyPr/>
          <a:lstStyle/>
          <a:p>
            <a:r>
              <a:rPr lang="en-US" sz="4000" b="1">
                <a:latin typeface="Century Gothic"/>
              </a:rPr>
              <a:t>Closing prayer: Voice of the Poor Prayer</a:t>
            </a:r>
            <a:endParaRPr lang="en-US"/>
          </a:p>
        </p:txBody>
      </p:sp>
      <p:sp>
        <p:nvSpPr>
          <p:cNvPr id="2" name="Content Placeholder 1">
            <a:extLst>
              <a:ext uri="{FF2B5EF4-FFF2-40B4-BE49-F238E27FC236}">
                <a16:creationId xmlns:a16="http://schemas.microsoft.com/office/drawing/2014/main" id="{6D737A65-0E6F-CD50-E579-FD143E69B5FB}"/>
              </a:ext>
            </a:extLst>
          </p:cNvPr>
          <p:cNvSpPr>
            <a:spLocks noGrp="1"/>
          </p:cNvSpPr>
          <p:nvPr>
            <p:ph idx="1"/>
          </p:nvPr>
        </p:nvSpPr>
        <p:spPr/>
        <p:txBody>
          <a:bodyPr vert="horz" lIns="91440" tIns="45720" rIns="91440" bIns="45720" rtlCol="0" anchor="t">
            <a:normAutofit/>
          </a:bodyPr>
          <a:lstStyle/>
          <a:p>
            <a:pPr>
              <a:buNone/>
            </a:pPr>
            <a:r>
              <a:rPr lang="en-US" sz="2000">
                <a:latin typeface="Arial"/>
                <a:cs typeface="Arial"/>
              </a:rPr>
              <a:t>Lord of all people,</a:t>
            </a:r>
            <a:endParaRPr lang="en-US">
              <a:latin typeface="Arial"/>
              <a:cs typeface="Arial"/>
            </a:endParaRPr>
          </a:p>
          <a:p>
            <a:pPr>
              <a:buNone/>
            </a:pPr>
            <a:endParaRPr lang="en-US" sz="2000">
              <a:latin typeface="Arial"/>
              <a:cs typeface="Arial"/>
            </a:endParaRPr>
          </a:p>
          <a:p>
            <a:pPr>
              <a:buNone/>
            </a:pPr>
            <a:r>
              <a:rPr lang="en-US" sz="2000">
                <a:latin typeface="Arial"/>
                <a:cs typeface="Arial"/>
              </a:rPr>
              <a:t>During your time on Earth, you identified with the poor and instructed us to care for</a:t>
            </a:r>
            <a:endParaRPr lang="en-US">
              <a:latin typeface="Arial"/>
              <a:cs typeface="Arial"/>
            </a:endParaRPr>
          </a:p>
          <a:p>
            <a:pPr>
              <a:buNone/>
            </a:pPr>
            <a:r>
              <a:rPr lang="en-US" sz="2000">
                <a:latin typeface="Arial"/>
                <a:cs typeface="Arial"/>
              </a:rPr>
              <a:t>one another, for our neighbor and especially for the least of our brothers and sisters.</a:t>
            </a:r>
            <a:endParaRPr lang="en-US">
              <a:latin typeface="Arial"/>
              <a:cs typeface="Arial"/>
            </a:endParaRPr>
          </a:p>
          <a:p>
            <a:pPr>
              <a:buNone/>
            </a:pPr>
            <a:r>
              <a:rPr lang="en-US" sz="2000">
                <a:latin typeface="Arial"/>
                <a:cs typeface="Arial"/>
              </a:rPr>
              <a:t>Be with us as we advocate for the poor. Help us to persevere in joy and love on their behalf.</a:t>
            </a:r>
            <a:endParaRPr lang="en-US">
              <a:latin typeface="Arial"/>
              <a:cs typeface="Arial"/>
            </a:endParaRPr>
          </a:p>
          <a:p>
            <a:pPr>
              <a:buNone/>
            </a:pPr>
            <a:r>
              <a:rPr lang="en-US" sz="2000">
                <a:latin typeface="Arial"/>
                <a:cs typeface="Arial"/>
              </a:rPr>
              <a:t>Add your voice to ours as we speak out for those who are not heard in our communities.</a:t>
            </a:r>
            <a:endParaRPr lang="en-US">
              <a:latin typeface="Arial"/>
              <a:cs typeface="Arial"/>
            </a:endParaRPr>
          </a:p>
          <a:p>
            <a:pPr>
              <a:buNone/>
            </a:pPr>
            <a:r>
              <a:rPr lang="en-US" sz="2000">
                <a:latin typeface="Arial"/>
                <a:cs typeface="Arial"/>
              </a:rPr>
              <a:t>Guide us as we work, comfortable in the knowledge that we are doing your will for</a:t>
            </a:r>
            <a:endParaRPr lang="en-US">
              <a:latin typeface="Arial"/>
              <a:cs typeface="Arial"/>
            </a:endParaRPr>
          </a:p>
          <a:p>
            <a:pPr>
              <a:buNone/>
            </a:pPr>
            <a:r>
              <a:rPr lang="en-US" sz="2000">
                <a:latin typeface="Arial"/>
                <a:cs typeface="Arial"/>
              </a:rPr>
              <a:t>this day and time and place, and that you will take care of tomorrow. </a:t>
            </a:r>
            <a:endParaRPr lang="en-US"/>
          </a:p>
          <a:p>
            <a:pPr>
              <a:buNone/>
            </a:pPr>
            <a:r>
              <a:rPr lang="en-US" sz="2000">
                <a:latin typeface="Arial"/>
                <a:cs typeface="Arial"/>
              </a:rPr>
              <a:t>We ask this in the name of Jesus, his Blessed Mother, our patron St. Vincent and</a:t>
            </a:r>
            <a:endParaRPr lang="en-US">
              <a:latin typeface="Arial"/>
              <a:cs typeface="Arial"/>
            </a:endParaRPr>
          </a:p>
          <a:p>
            <a:pPr>
              <a:buNone/>
            </a:pPr>
            <a:r>
              <a:rPr lang="en-US" sz="2000">
                <a:latin typeface="Arial"/>
                <a:cs typeface="Arial"/>
              </a:rPr>
              <a:t>our founder Blessed Frederic.</a:t>
            </a:r>
            <a:endParaRPr lang="en-US">
              <a:latin typeface="Arial"/>
              <a:cs typeface="Arial"/>
            </a:endParaRPr>
          </a:p>
          <a:p>
            <a:pPr>
              <a:buNone/>
            </a:pPr>
            <a:endParaRPr lang="en-US"/>
          </a:p>
        </p:txBody>
      </p:sp>
    </p:spTree>
    <p:extLst>
      <p:ext uri="{BB962C8B-B14F-4D97-AF65-F5344CB8AC3E}">
        <p14:creationId xmlns:p14="http://schemas.microsoft.com/office/powerpoint/2010/main" val="13950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169F-0DD8-FC26-3468-77DB0D48697C}"/>
              </a:ext>
            </a:extLst>
          </p:cNvPr>
          <p:cNvSpPr>
            <a:spLocks noGrp="1"/>
          </p:cNvSpPr>
          <p:nvPr>
            <p:ph type="title"/>
          </p:nvPr>
        </p:nvSpPr>
        <p:spPr/>
        <p:txBody>
          <a:bodyPr>
            <a:normAutofit fontScale="90000"/>
          </a:bodyPr>
          <a:lstStyle/>
          <a:p>
            <a:r>
              <a:rPr lang="en-US">
                <a:latin typeface="Century Gothic"/>
              </a:rPr>
              <a:t>Prayer for Vincentians about to Engage in Systemic Change</a:t>
            </a:r>
          </a:p>
          <a:p>
            <a:endParaRPr lang="en-US"/>
          </a:p>
        </p:txBody>
      </p:sp>
      <p:sp>
        <p:nvSpPr>
          <p:cNvPr id="3" name="Content Placeholder 2">
            <a:extLst>
              <a:ext uri="{FF2B5EF4-FFF2-40B4-BE49-F238E27FC236}">
                <a16:creationId xmlns:a16="http://schemas.microsoft.com/office/drawing/2014/main" id="{1FF5F8C3-8EB0-4AA7-1B0D-544192E8AD14}"/>
              </a:ext>
            </a:extLst>
          </p:cNvPr>
          <p:cNvSpPr>
            <a:spLocks noGrp="1"/>
          </p:cNvSpPr>
          <p:nvPr>
            <p:ph idx="1"/>
          </p:nvPr>
        </p:nvSpPr>
        <p:spPr/>
        <p:txBody>
          <a:bodyPr vert="horz" lIns="91440" tIns="45720" rIns="91440" bIns="45720" rtlCol="0" anchor="t">
            <a:normAutofit fontScale="77500" lnSpcReduction="20000"/>
          </a:bodyPr>
          <a:lstStyle/>
          <a:p>
            <a:pPr>
              <a:buNone/>
            </a:pPr>
            <a:r>
              <a:rPr lang="en-US">
                <a:latin typeface="Arial"/>
                <a:cs typeface="Arial"/>
              </a:rPr>
              <a:t>May God be with us as we serve those in need.</a:t>
            </a:r>
          </a:p>
          <a:p>
            <a:pPr>
              <a:buNone/>
            </a:pPr>
            <a:r>
              <a:rPr lang="en-US">
                <a:latin typeface="Arial"/>
                <a:cs typeface="Arial"/>
              </a:rPr>
              <a:t>May we find creative ways to assist them in becoming independent.</a:t>
            </a:r>
          </a:p>
          <a:p>
            <a:pPr>
              <a:buNone/>
            </a:pPr>
            <a:r>
              <a:rPr lang="en-US">
                <a:latin typeface="Arial"/>
                <a:cs typeface="Arial"/>
              </a:rPr>
              <a:t>May we pray for unity amongst Vincentians throughout the world.</a:t>
            </a:r>
          </a:p>
          <a:p>
            <a:pPr>
              <a:buNone/>
            </a:pPr>
            <a:r>
              <a:rPr lang="en-US">
                <a:latin typeface="Arial"/>
                <a:cs typeface="Arial"/>
              </a:rPr>
              <a:t>May we explore new ways to teach and learn from those we serve.</a:t>
            </a:r>
          </a:p>
          <a:p>
            <a:pPr>
              <a:buNone/>
            </a:pPr>
            <a:r>
              <a:rPr lang="en-US">
                <a:latin typeface="Arial"/>
                <a:cs typeface="Arial"/>
              </a:rPr>
              <a:t>May we pray for the Holy Spirit to guide us on the Vincentian Pathway to ending</a:t>
            </a:r>
          </a:p>
          <a:p>
            <a:pPr>
              <a:buNone/>
            </a:pPr>
            <a:r>
              <a:rPr lang="en-US">
                <a:latin typeface="Arial"/>
                <a:cs typeface="Arial"/>
              </a:rPr>
              <a:t>poverty as we now know it.</a:t>
            </a:r>
            <a:endParaRPr lang="en-US"/>
          </a:p>
          <a:p>
            <a:pPr>
              <a:buNone/>
            </a:pPr>
            <a:r>
              <a:rPr lang="en-US">
                <a:latin typeface="Arial"/>
                <a:cs typeface="Arial"/>
              </a:rPr>
              <a:t>May we find courage and stamina to improve the structural systems that keep</a:t>
            </a:r>
          </a:p>
          <a:p>
            <a:pPr>
              <a:buNone/>
            </a:pPr>
            <a:r>
              <a:rPr lang="en-US">
                <a:latin typeface="Arial"/>
                <a:cs typeface="Arial"/>
              </a:rPr>
              <a:t>our friends in need in their place at the bottom of the ladder. May we stand with them</a:t>
            </a:r>
          </a:p>
          <a:p>
            <a:pPr>
              <a:buNone/>
            </a:pPr>
            <a:r>
              <a:rPr lang="en-US">
                <a:latin typeface="Arial"/>
                <a:cs typeface="Arial"/>
              </a:rPr>
              <a:t>and for them in their struggles for justice in the care provided for and to them.</a:t>
            </a:r>
          </a:p>
          <a:p>
            <a:pPr>
              <a:buNone/>
            </a:pPr>
            <a:r>
              <a:rPr lang="en-US">
                <a:latin typeface="Arial"/>
                <a:cs typeface="Arial"/>
              </a:rPr>
              <a:t>May God bless all of us knowing we are all doing our part to improve the system of</a:t>
            </a:r>
            <a:endParaRPr lang="en-US"/>
          </a:p>
          <a:p>
            <a:pPr>
              <a:buNone/>
            </a:pPr>
            <a:r>
              <a:rPr lang="en-US">
                <a:latin typeface="Arial"/>
                <a:cs typeface="Arial"/>
              </a:rPr>
              <a:t>care for those in need.</a:t>
            </a:r>
            <a:endParaRPr lang="en-US"/>
          </a:p>
          <a:p>
            <a:pPr>
              <a:buNone/>
            </a:pPr>
            <a:endParaRPr lang="en-US"/>
          </a:p>
          <a:p>
            <a:pPr marL="0" indent="0">
              <a:buNone/>
            </a:pPr>
            <a:endParaRPr lang="en-US"/>
          </a:p>
        </p:txBody>
      </p:sp>
    </p:spTree>
    <p:extLst>
      <p:ext uri="{BB962C8B-B14F-4D97-AF65-F5344CB8AC3E}">
        <p14:creationId xmlns:p14="http://schemas.microsoft.com/office/powerpoint/2010/main" val="176102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79AD16F-6A90-4366-850D-8A79F83EF117}"/>
              </a:ext>
            </a:extLst>
          </p:cNvPr>
          <p:cNvSpPr>
            <a:spLocks noGrp="1"/>
          </p:cNvSpPr>
          <p:nvPr>
            <p:ph type="title"/>
          </p:nvPr>
        </p:nvSpPr>
        <p:spPr/>
        <p:txBody>
          <a:bodyPr>
            <a:normAutofit fontScale="90000"/>
          </a:bodyPr>
          <a:lstStyle/>
          <a:p>
            <a:r>
              <a:rPr lang="en-US" altLang="en-US" dirty="0">
                <a:solidFill>
                  <a:srgbClr val="3E99CE"/>
                </a:solidFill>
                <a:latin typeface="Century Gothic"/>
              </a:rPr>
              <a:t>What is our definition of systemic change?</a:t>
            </a:r>
            <a:endParaRPr lang="en-US" altLang="en-US" dirty="0">
              <a:solidFill>
                <a:srgbClr val="3E99CE"/>
              </a:solidFill>
            </a:endParaRPr>
          </a:p>
        </p:txBody>
      </p:sp>
      <p:sp>
        <p:nvSpPr>
          <p:cNvPr id="2" name="TextBox 1">
            <a:extLst>
              <a:ext uri="{FF2B5EF4-FFF2-40B4-BE49-F238E27FC236}">
                <a16:creationId xmlns:a16="http://schemas.microsoft.com/office/drawing/2014/main" id="{6E49A9C1-C5AF-BCDD-4E5E-8468CB46C496}"/>
              </a:ext>
            </a:extLst>
          </p:cNvPr>
          <p:cNvSpPr txBox="1"/>
          <p:nvPr/>
        </p:nvSpPr>
        <p:spPr>
          <a:xfrm>
            <a:off x="211667" y="1717524"/>
            <a:ext cx="11883570" cy="4185761"/>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u="sng" cap="small" dirty="0">
                <a:solidFill>
                  <a:srgbClr val="006BA8"/>
                </a:solidFill>
                <a:ea typeface="+mn-lt"/>
                <a:cs typeface="+mn-lt"/>
              </a:rPr>
              <a:t>shifting the conditions that hold poverty in place</a:t>
            </a:r>
          </a:p>
          <a:p>
            <a:endParaRPr lang="en-US" sz="2200" b="1" dirty="0">
              <a:ea typeface="+mn-lt"/>
              <a:cs typeface="+mn-lt"/>
            </a:endParaRPr>
          </a:p>
          <a:p>
            <a:r>
              <a:rPr lang="en-US" sz="2200" dirty="0">
                <a:ea typeface="+mn-lt"/>
                <a:cs typeface="+mn-lt"/>
              </a:rPr>
              <a:t>Our work moves people a step closer to financial stability. What are the situations the keep a neighborhood or community in need? What can we do to impact people we don’t meet to get on a path to stability?</a:t>
            </a:r>
          </a:p>
          <a:p>
            <a:endParaRPr lang="en-US" sz="2200" b="1" dirty="0">
              <a:ea typeface="+mn-lt"/>
              <a:cs typeface="+mn-lt"/>
            </a:endParaRPr>
          </a:p>
          <a:p>
            <a:r>
              <a:rPr lang="en-US" sz="2200" b="1" dirty="0">
                <a:ea typeface="+mn-lt"/>
                <a:cs typeface="+mn-lt"/>
              </a:rPr>
              <a:t>THINK LONG-TERM IMPACTS:</a:t>
            </a:r>
            <a:endParaRPr lang="en-US" dirty="0"/>
          </a:p>
          <a:p>
            <a:endParaRPr lang="en-US" sz="2200" dirty="0">
              <a:ea typeface="+mn-lt"/>
              <a:cs typeface="+mn-lt"/>
            </a:endParaRPr>
          </a:p>
          <a:p>
            <a:r>
              <a:rPr lang="en-US" sz="2200" dirty="0">
                <a:ea typeface="+mn-lt"/>
                <a:cs typeface="+mn-lt"/>
              </a:rPr>
              <a:t>Does the project have a great deal of social impact? Is it innovative or revolutionary? Making any changes toward Systemic Change is better than standing still.</a:t>
            </a:r>
            <a:endParaRPr lang="en-US" sz="2200" dirty="0"/>
          </a:p>
          <a:p>
            <a:endParaRPr lang="en-US" b="1" dirty="0"/>
          </a:p>
          <a:p>
            <a:pPr algn="l"/>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0883-EA45-A555-3A2E-C6A29A53CCD0}"/>
              </a:ext>
            </a:extLst>
          </p:cNvPr>
          <p:cNvSpPr>
            <a:spLocks noGrp="1"/>
          </p:cNvSpPr>
          <p:nvPr>
            <p:ph type="title"/>
          </p:nvPr>
        </p:nvSpPr>
        <p:spPr/>
        <p:txBody>
          <a:bodyPr/>
          <a:lstStyle/>
          <a:p>
            <a:r>
              <a:rPr lang="en-US">
                <a:latin typeface="Century Gothic"/>
              </a:rPr>
              <a:t>GRANT CRITERIA</a:t>
            </a:r>
            <a:endParaRPr lang="en-US"/>
          </a:p>
        </p:txBody>
      </p:sp>
      <p:sp>
        <p:nvSpPr>
          <p:cNvPr id="3" name="Content Placeholder 2">
            <a:extLst>
              <a:ext uri="{FF2B5EF4-FFF2-40B4-BE49-F238E27FC236}">
                <a16:creationId xmlns:a16="http://schemas.microsoft.com/office/drawing/2014/main" id="{243796AB-CBB5-0FF4-94CB-7F36FF7C2191}"/>
              </a:ext>
            </a:extLst>
          </p:cNvPr>
          <p:cNvSpPr>
            <a:spLocks noGrp="1"/>
          </p:cNvSpPr>
          <p:nvPr>
            <p:ph idx="1"/>
          </p:nvPr>
        </p:nvSpPr>
        <p:spPr>
          <a:xfrm>
            <a:off x="677333" y="1645919"/>
            <a:ext cx="10911692" cy="4395443"/>
          </a:xfrm>
        </p:spPr>
        <p:txBody>
          <a:bodyPr vert="horz" lIns="91440" tIns="45720" rIns="91440" bIns="45720" rtlCol="0" anchor="t">
            <a:normAutofit fontScale="77500" lnSpcReduction="20000"/>
          </a:bodyPr>
          <a:lstStyle/>
          <a:p>
            <a:r>
              <a:rPr lang="en-US" b="1" dirty="0">
                <a:latin typeface="Arial"/>
                <a:cs typeface="Arial"/>
              </a:rPr>
              <a:t>Engagement </a:t>
            </a:r>
            <a:r>
              <a:rPr lang="en-US" dirty="0">
                <a:latin typeface="Arial"/>
                <a:cs typeface="Arial"/>
              </a:rPr>
              <a:t>– Involve people with lived experience &amp; their neighbors at all stages of planning.</a:t>
            </a:r>
          </a:p>
          <a:p>
            <a:r>
              <a:rPr lang="en-US" b="1" dirty="0">
                <a:latin typeface="Arial"/>
                <a:cs typeface="Arial"/>
              </a:rPr>
              <a:t>Far-reaching social impact </a:t>
            </a:r>
            <a:r>
              <a:rPr lang="en-US" dirty="0">
                <a:latin typeface="Arial"/>
                <a:cs typeface="Arial"/>
              </a:rPr>
              <a:t>– Ensure that the S. C. project transforms attitudes in individuals and communities. Does the project include advocacy to help shift the conditions that hold poverty in place?</a:t>
            </a:r>
          </a:p>
          <a:p>
            <a:r>
              <a:rPr lang="en-US" b="1" dirty="0">
                <a:latin typeface="Arial"/>
                <a:cs typeface="Arial"/>
              </a:rPr>
              <a:t>Sustainability</a:t>
            </a:r>
            <a:r>
              <a:rPr lang="en-US" dirty="0">
                <a:latin typeface="Arial"/>
                <a:cs typeface="Arial"/>
              </a:rPr>
              <a:t> – Will the project, &amp; the participants, eventually be self-sufficient?</a:t>
            </a:r>
            <a:endParaRPr lang="en-US" dirty="0"/>
          </a:p>
          <a:p>
            <a:r>
              <a:rPr lang="en-US" b="1" dirty="0">
                <a:latin typeface="Arial"/>
                <a:cs typeface="Arial"/>
              </a:rPr>
              <a:t>Replicability </a:t>
            </a:r>
            <a:r>
              <a:rPr lang="en-US" dirty="0">
                <a:latin typeface="Arial"/>
                <a:cs typeface="Arial"/>
              </a:rPr>
              <a:t>– Can other Councils and Conferences implement a similar project?</a:t>
            </a:r>
          </a:p>
          <a:p>
            <a:r>
              <a:rPr lang="en-US" b="1" dirty="0">
                <a:latin typeface="Arial"/>
                <a:cs typeface="Arial"/>
              </a:rPr>
              <a:t>Innovation </a:t>
            </a:r>
            <a:r>
              <a:rPr lang="en-US" dirty="0">
                <a:latin typeface="Arial"/>
                <a:cs typeface="Arial"/>
              </a:rPr>
              <a:t>– Does the approach simply increase our capacity to provide services faster or better, or does it reduce or eliminate the need for those services?</a:t>
            </a:r>
          </a:p>
          <a:p>
            <a:r>
              <a:rPr lang="en-US" b="1" dirty="0">
                <a:latin typeface="Arial"/>
                <a:cs typeface="Arial"/>
              </a:rPr>
              <a:t>Collaboration </a:t>
            </a:r>
            <a:r>
              <a:rPr lang="en-US" dirty="0">
                <a:latin typeface="Arial"/>
                <a:cs typeface="Arial"/>
              </a:rPr>
              <a:t>– Does the project engage all sectors of the community?</a:t>
            </a:r>
          </a:p>
          <a:p>
            <a:r>
              <a:rPr lang="en-US" b="1" dirty="0">
                <a:latin typeface="Arial"/>
                <a:cs typeface="Arial"/>
              </a:rPr>
              <a:t>Data Driven </a:t>
            </a:r>
            <a:r>
              <a:rPr lang="en-US" dirty="0">
                <a:latin typeface="Arial"/>
                <a:cs typeface="Arial"/>
              </a:rPr>
              <a:t>– Assess progress, adjust, and achieve project goals.</a:t>
            </a:r>
          </a:p>
        </p:txBody>
      </p:sp>
    </p:spTree>
    <p:extLst>
      <p:ext uri="{BB962C8B-B14F-4D97-AF65-F5344CB8AC3E}">
        <p14:creationId xmlns:p14="http://schemas.microsoft.com/office/powerpoint/2010/main" val="2969900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0E014D1-2C60-4052-B70F-76FEB8A021D5}"/>
              </a:ext>
            </a:extLst>
          </p:cNvPr>
          <p:cNvSpPr>
            <a:spLocks noGrp="1"/>
          </p:cNvSpPr>
          <p:nvPr>
            <p:ph type="title"/>
          </p:nvPr>
        </p:nvSpPr>
        <p:spPr/>
        <p:txBody>
          <a:bodyPr>
            <a:normAutofit/>
          </a:bodyPr>
          <a:lstStyle/>
          <a:p>
            <a:r>
              <a:rPr lang="en-US" altLang="en-US">
                <a:latin typeface="Century Gothic"/>
              </a:rPr>
              <a:t>St. Ambrose Conference </a:t>
            </a:r>
            <a:br>
              <a:rPr lang="en-US" altLang="en-US">
                <a:latin typeface="Century Gothic"/>
              </a:rPr>
            </a:br>
            <a:r>
              <a:rPr lang="en-US" altLang="en-US">
                <a:latin typeface="Century Gothic"/>
              </a:rPr>
              <a:t>Cheverly, Maryland</a:t>
            </a:r>
          </a:p>
        </p:txBody>
      </p:sp>
      <p:sp>
        <p:nvSpPr>
          <p:cNvPr id="5" name="Text Placeholder 4">
            <a:extLst>
              <a:ext uri="{FF2B5EF4-FFF2-40B4-BE49-F238E27FC236}">
                <a16:creationId xmlns:a16="http://schemas.microsoft.com/office/drawing/2014/main" id="{A962390F-B427-47FF-AC6E-9AB970CC9B99}"/>
              </a:ext>
            </a:extLst>
          </p:cNvPr>
          <p:cNvSpPr>
            <a:spLocks noGrp="1"/>
          </p:cNvSpPr>
          <p:nvPr>
            <p:ph type="body" idx="1"/>
          </p:nvPr>
        </p:nvSpPr>
        <p:spPr/>
        <p:txBody>
          <a:bodyPr/>
          <a:lstStyle/>
          <a:p>
            <a:r>
              <a:rPr lang="en-US">
                <a:latin typeface="Arial"/>
                <a:cs typeface="Arial"/>
              </a:rPr>
              <a:t>Darrell Matics, Treasurer and Grant Writer</a:t>
            </a:r>
            <a:endParaRPr lang="en-US"/>
          </a:p>
        </p:txBody>
      </p:sp>
    </p:spTree>
    <p:extLst>
      <p:ext uri="{BB962C8B-B14F-4D97-AF65-F5344CB8AC3E}">
        <p14:creationId xmlns:p14="http://schemas.microsoft.com/office/powerpoint/2010/main" val="33111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36AB-5C39-22FB-870B-FA90C1F882B9}"/>
              </a:ext>
            </a:extLst>
          </p:cNvPr>
          <p:cNvSpPr>
            <a:spLocks noGrp="1"/>
          </p:cNvSpPr>
          <p:nvPr>
            <p:ph type="title"/>
          </p:nvPr>
        </p:nvSpPr>
        <p:spPr/>
        <p:txBody>
          <a:bodyPr>
            <a:normAutofit fontScale="90000"/>
          </a:bodyPr>
          <a:lstStyle/>
          <a:p>
            <a:r>
              <a:rPr lang="en-US">
                <a:latin typeface="Century Gothic"/>
              </a:rPr>
              <a:t>Family to Familia Scholarship Program </a:t>
            </a:r>
            <a:endParaRPr lang="en-US"/>
          </a:p>
        </p:txBody>
      </p:sp>
      <p:sp>
        <p:nvSpPr>
          <p:cNvPr id="4" name="Content Placeholder 3">
            <a:extLst>
              <a:ext uri="{FF2B5EF4-FFF2-40B4-BE49-F238E27FC236}">
                <a16:creationId xmlns:a16="http://schemas.microsoft.com/office/drawing/2014/main" id="{D261B405-C455-E4DA-F8C7-6ABDD1778953}"/>
              </a:ext>
            </a:extLst>
          </p:cNvPr>
          <p:cNvSpPr>
            <a:spLocks noGrp="1"/>
          </p:cNvSpPr>
          <p:nvPr>
            <p:ph idx="1"/>
          </p:nvPr>
        </p:nvSpPr>
        <p:spPr/>
        <p:txBody>
          <a:bodyPr vert="horz" lIns="91440" tIns="45720" rIns="91440" bIns="45720" rtlCol="0" anchor="t">
            <a:normAutofit/>
          </a:bodyPr>
          <a:lstStyle/>
          <a:p>
            <a:pPr>
              <a:buFont typeface="Arial"/>
              <a:buChar char="•"/>
            </a:pPr>
            <a:r>
              <a:rPr lang="en-US" sz="3200">
                <a:latin typeface="Calibri"/>
                <a:cs typeface="Calibri"/>
              </a:rPr>
              <a:t>Description: Scholarships to students from Sister Parish in San Agustin, El Salvador to  attend University and Technical School</a:t>
            </a:r>
            <a:endParaRPr lang="en-US"/>
          </a:p>
          <a:p>
            <a:pPr>
              <a:buFont typeface="Arial"/>
              <a:buChar char="•"/>
            </a:pPr>
            <a:r>
              <a:rPr lang="en-US" sz="3200">
                <a:latin typeface="Calibri"/>
                <a:cs typeface="Calibri"/>
              </a:rPr>
              <a:t>Goal: Pathway out of poverty for young people, reduce harmful impacts of emigration on families, strengthen local community</a:t>
            </a:r>
            <a:endParaRPr lang="en-US"/>
          </a:p>
          <a:p>
            <a:pPr>
              <a:buFont typeface="Arial"/>
              <a:buChar char="•"/>
            </a:pPr>
            <a:r>
              <a:rPr lang="en-US" sz="3200">
                <a:latin typeface="Calibri"/>
                <a:cs typeface="Calibri"/>
              </a:rPr>
              <a:t>Existing program - working with San Agustin beginning in 2007, scholarship program began 2012</a:t>
            </a:r>
            <a:endParaRPr lang="en-US"/>
          </a:p>
          <a:p>
            <a:pPr marL="0" indent="0">
              <a:buFont typeface="Arial"/>
              <a:buChar char="•"/>
            </a:pPr>
            <a:endParaRPr lang="en-US"/>
          </a:p>
        </p:txBody>
      </p:sp>
    </p:spTree>
    <p:extLst>
      <p:ext uri="{BB962C8B-B14F-4D97-AF65-F5344CB8AC3E}">
        <p14:creationId xmlns:p14="http://schemas.microsoft.com/office/powerpoint/2010/main" val="39595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36AB-5C39-22FB-870B-FA90C1F882B9}"/>
              </a:ext>
            </a:extLst>
          </p:cNvPr>
          <p:cNvSpPr>
            <a:spLocks noGrp="1"/>
          </p:cNvSpPr>
          <p:nvPr>
            <p:ph type="title"/>
          </p:nvPr>
        </p:nvSpPr>
        <p:spPr/>
        <p:txBody>
          <a:bodyPr>
            <a:normAutofit/>
          </a:bodyPr>
          <a:lstStyle/>
          <a:p>
            <a:r>
              <a:rPr lang="en-US">
                <a:latin typeface="Century Gothic"/>
              </a:rPr>
              <a:t>OUR Systemic Change Grant </a:t>
            </a:r>
            <a:endParaRPr lang="en-US"/>
          </a:p>
        </p:txBody>
      </p:sp>
      <p:sp>
        <p:nvSpPr>
          <p:cNvPr id="4" name="Content Placeholder 3">
            <a:extLst>
              <a:ext uri="{FF2B5EF4-FFF2-40B4-BE49-F238E27FC236}">
                <a16:creationId xmlns:a16="http://schemas.microsoft.com/office/drawing/2014/main" id="{D261B405-C455-E4DA-F8C7-6ABDD1778953}"/>
              </a:ext>
            </a:extLst>
          </p:cNvPr>
          <p:cNvSpPr>
            <a:spLocks noGrp="1"/>
          </p:cNvSpPr>
          <p:nvPr>
            <p:ph idx="1"/>
          </p:nvPr>
        </p:nvSpPr>
        <p:spPr/>
        <p:txBody>
          <a:bodyPr vert="horz" lIns="91440" tIns="45720" rIns="91440" bIns="45720" rtlCol="0" anchor="t">
            <a:normAutofit/>
          </a:bodyPr>
          <a:lstStyle/>
          <a:p>
            <a:pPr marL="0" indent="0">
              <a:buNone/>
            </a:pPr>
            <a:r>
              <a:rPr lang="en-US" sz="3200">
                <a:solidFill>
                  <a:srgbClr val="006BA8"/>
                </a:solidFill>
                <a:latin typeface="Calibri"/>
                <a:ea typeface="Calibri"/>
                <a:cs typeface="Calibri"/>
              </a:rPr>
              <a:t>•</a:t>
            </a:r>
            <a:r>
              <a:rPr lang="en-US" sz="3200">
                <a:latin typeface="Calibri"/>
                <a:ea typeface="Calibri"/>
                <a:cs typeface="Calibri"/>
              </a:rPr>
              <a:t>How long did it take to complete the application?</a:t>
            </a:r>
            <a:endParaRPr lang="en-US">
              <a:ea typeface="Calibri"/>
            </a:endParaRPr>
          </a:p>
          <a:p>
            <a:pPr marL="457200" indent="-457200">
              <a:buFont typeface="Calibri" panose="020B0604020202020204" pitchFamily="34" charset="0"/>
              <a:buChar char="-"/>
            </a:pPr>
            <a:r>
              <a:rPr lang="en-US" sz="3200">
                <a:latin typeface="Calibri"/>
                <a:ea typeface="Calibri"/>
                <a:cs typeface="Calibri"/>
              </a:rPr>
              <a:t>About 4 hours to complete the form including editing time</a:t>
            </a:r>
            <a:endParaRPr lang="en-US">
              <a:ea typeface="Calibri"/>
            </a:endParaRPr>
          </a:p>
          <a:p>
            <a:pPr marL="457200" indent="-457200">
              <a:buFont typeface="Calibri" panose="020B0604020202020204" pitchFamily="34" charset="0"/>
              <a:buChar char="-"/>
            </a:pPr>
            <a:r>
              <a:rPr lang="en-US" sz="3200">
                <a:latin typeface="Calibri"/>
                <a:ea typeface="Calibri"/>
                <a:cs typeface="Calibri"/>
              </a:rPr>
              <a:t>Several weeks to understand the goals of Systemic Change and realize why our Scholarship Program was a good fit.</a:t>
            </a:r>
            <a:endParaRPr lang="en-US">
              <a:ea typeface="Calibri"/>
            </a:endParaRPr>
          </a:p>
          <a:p>
            <a:pPr marL="457200" indent="-457200">
              <a:buFont typeface="Calibri" panose="020B0604020202020204" pitchFamily="34" charset="0"/>
              <a:buChar char="-"/>
            </a:pPr>
            <a:r>
              <a:rPr lang="en-US" sz="3200">
                <a:latin typeface="Calibri"/>
                <a:ea typeface="Calibri"/>
                <a:cs typeface="Calibri"/>
              </a:rPr>
              <a:t>Several years to understand the specific problem we are working  on</a:t>
            </a:r>
            <a:endParaRPr lang="en-US"/>
          </a:p>
          <a:p>
            <a:pPr marL="0" indent="0">
              <a:buFont typeface="Arial"/>
              <a:buChar char="•"/>
            </a:pPr>
            <a:endParaRPr lang="en-US">
              <a:ea typeface="Calibri"/>
            </a:endParaRPr>
          </a:p>
        </p:txBody>
      </p:sp>
    </p:spTree>
    <p:extLst>
      <p:ext uri="{BB962C8B-B14F-4D97-AF65-F5344CB8AC3E}">
        <p14:creationId xmlns:p14="http://schemas.microsoft.com/office/powerpoint/2010/main" val="199764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36AB-5C39-22FB-870B-FA90C1F882B9}"/>
              </a:ext>
            </a:extLst>
          </p:cNvPr>
          <p:cNvSpPr>
            <a:spLocks noGrp="1"/>
          </p:cNvSpPr>
          <p:nvPr>
            <p:ph type="title"/>
          </p:nvPr>
        </p:nvSpPr>
        <p:spPr/>
        <p:txBody>
          <a:bodyPr>
            <a:normAutofit/>
          </a:bodyPr>
          <a:lstStyle/>
          <a:p>
            <a:r>
              <a:rPr lang="en-US">
                <a:latin typeface="Century Gothic"/>
              </a:rPr>
              <a:t>Systemic Change Lessons </a:t>
            </a:r>
            <a:r>
              <a:rPr lang="en-US" err="1">
                <a:latin typeface="Century Gothic"/>
              </a:rPr>
              <a:t>LEarned</a:t>
            </a:r>
            <a:r>
              <a:rPr lang="en-US">
                <a:latin typeface="Century Gothic"/>
              </a:rPr>
              <a:t>  </a:t>
            </a:r>
          </a:p>
        </p:txBody>
      </p:sp>
      <p:sp>
        <p:nvSpPr>
          <p:cNvPr id="4" name="Content Placeholder 3">
            <a:extLst>
              <a:ext uri="{FF2B5EF4-FFF2-40B4-BE49-F238E27FC236}">
                <a16:creationId xmlns:a16="http://schemas.microsoft.com/office/drawing/2014/main" id="{D261B405-C455-E4DA-F8C7-6ABDD1778953}"/>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3200">
                <a:solidFill>
                  <a:srgbClr val="006BA8"/>
                </a:solidFill>
                <a:latin typeface="Calibri"/>
                <a:ea typeface="Calibri"/>
                <a:cs typeface="Calibri"/>
              </a:rPr>
              <a:t>•</a:t>
            </a:r>
            <a:r>
              <a:rPr lang="en-US" sz="3200">
                <a:latin typeface="Calibri"/>
                <a:ea typeface="Calibri"/>
                <a:cs typeface="Calibri"/>
              </a:rPr>
              <a:t>Focus on creating change to the root cause of the problem. Goals must be practical.</a:t>
            </a:r>
            <a:endParaRPr lang="en-US">
              <a:ea typeface="Calibri"/>
            </a:endParaRPr>
          </a:p>
          <a:p>
            <a:pPr marL="457200" indent="-457200">
              <a:buFont typeface="Calibri" panose="020B0604020202020204" pitchFamily="34" charset="0"/>
              <a:buChar char="-"/>
            </a:pPr>
            <a:r>
              <a:rPr lang="en-US" sz="3200">
                <a:latin typeface="Calibri"/>
                <a:ea typeface="Calibri"/>
                <a:cs typeface="Calibri"/>
              </a:rPr>
              <a:t> In San Agustin, poverty is caused by lack of opportunities for the young, the consequence is emigration, separation of families and loss of talent the local community </a:t>
            </a:r>
            <a:endParaRPr lang="en-US">
              <a:ea typeface="Calibri"/>
            </a:endParaRPr>
          </a:p>
          <a:p>
            <a:pPr marL="457200" indent="-457200">
              <a:buFont typeface="Calibri" panose="020B0604020202020204" pitchFamily="34" charset="0"/>
              <a:buChar char="-"/>
            </a:pPr>
            <a:r>
              <a:rPr lang="en-US" sz="3200">
                <a:latin typeface="Calibri"/>
                <a:ea typeface="Calibri"/>
                <a:cs typeface="Calibri"/>
              </a:rPr>
              <a:t>In Maryland, poverty among immigrants is often due to lack of education and legal status</a:t>
            </a:r>
            <a:endParaRPr lang="en-US"/>
          </a:p>
          <a:p>
            <a:pPr marL="0" indent="0">
              <a:buNone/>
            </a:pPr>
            <a:r>
              <a:rPr lang="en-US" sz="3200">
                <a:solidFill>
                  <a:srgbClr val="006BA8"/>
                </a:solidFill>
                <a:latin typeface="Calibri"/>
                <a:ea typeface="Calibri"/>
                <a:cs typeface="Calibri"/>
              </a:rPr>
              <a:t>•</a:t>
            </a:r>
            <a:r>
              <a:rPr lang="en-US" sz="3200">
                <a:latin typeface="Calibri"/>
                <a:ea typeface="Calibri"/>
                <a:cs typeface="Calibri"/>
              </a:rPr>
              <a:t>We cannot solve immigration, but we can provide some young people opportunities for education and employment in their country</a:t>
            </a:r>
            <a:endParaRPr lang="en-US"/>
          </a:p>
          <a:p>
            <a:pPr marL="0" indent="0">
              <a:buNone/>
            </a:pPr>
            <a:endParaRPr lang="en-US" sz="3200">
              <a:latin typeface="Calibri"/>
              <a:ea typeface="Calibri"/>
              <a:cs typeface="Calibri"/>
            </a:endParaRPr>
          </a:p>
          <a:p>
            <a:pPr marL="0" indent="0">
              <a:buFont typeface="Arial"/>
              <a:buChar char="•"/>
            </a:pPr>
            <a:endParaRPr lang="en-US">
              <a:ea typeface="Calibri"/>
            </a:endParaRPr>
          </a:p>
        </p:txBody>
      </p:sp>
    </p:spTree>
    <p:extLst>
      <p:ext uri="{BB962C8B-B14F-4D97-AF65-F5344CB8AC3E}">
        <p14:creationId xmlns:p14="http://schemas.microsoft.com/office/powerpoint/2010/main" val="301560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6F952-9C72-0B60-37BF-B39C6C2B8220}"/>
              </a:ext>
            </a:extLst>
          </p:cNvPr>
          <p:cNvSpPr>
            <a:spLocks noGrp="1"/>
          </p:cNvSpPr>
          <p:nvPr>
            <p:ph type="title"/>
          </p:nvPr>
        </p:nvSpPr>
        <p:spPr>
          <a:xfrm>
            <a:off x="634202" y="3305356"/>
            <a:ext cx="4815422" cy="1486888"/>
          </a:xfrm>
        </p:spPr>
        <p:txBody>
          <a:bodyPr>
            <a:noAutofit/>
          </a:bodyPr>
          <a:lstStyle/>
          <a:p>
            <a:r>
              <a:rPr lang="en-US" sz="4000">
                <a:latin typeface="Century Gothic"/>
              </a:rPr>
              <a:t>Family to Familia Scholarship program</a:t>
            </a:r>
            <a:r>
              <a:rPr lang="en-US" sz="4800">
                <a:latin typeface="Century Gothic"/>
              </a:rPr>
              <a:t> </a:t>
            </a:r>
            <a:endParaRPr lang="en-US" sz="4800"/>
          </a:p>
        </p:txBody>
      </p:sp>
      <p:sp>
        <p:nvSpPr>
          <p:cNvPr id="4" name="Text Placeholder 3">
            <a:extLst>
              <a:ext uri="{FF2B5EF4-FFF2-40B4-BE49-F238E27FC236}">
                <a16:creationId xmlns:a16="http://schemas.microsoft.com/office/drawing/2014/main" id="{4E5F1346-43EA-7A08-83CB-3514689AE203}"/>
              </a:ext>
            </a:extLst>
          </p:cNvPr>
          <p:cNvSpPr>
            <a:spLocks noGrp="1"/>
          </p:cNvSpPr>
          <p:nvPr>
            <p:ph type="body" sz="half" idx="2"/>
          </p:nvPr>
        </p:nvSpPr>
        <p:spPr>
          <a:xfrm>
            <a:off x="634202" y="4792244"/>
            <a:ext cx="8596667" cy="674024"/>
          </a:xfrm>
        </p:spPr>
        <p:txBody>
          <a:bodyPr vert="horz" lIns="91440" tIns="45720" rIns="91440" bIns="45720" rtlCol="0" anchor="t">
            <a:normAutofit/>
          </a:bodyPr>
          <a:lstStyle/>
          <a:p>
            <a:r>
              <a:rPr lang="en-US" sz="1800">
                <a:latin typeface="Arial"/>
                <a:cs typeface="Arial"/>
              </a:rPr>
              <a:t>ST. AMBROSE CONFERENCE </a:t>
            </a:r>
            <a:br>
              <a:rPr lang="en-US" sz="1800"/>
            </a:br>
            <a:r>
              <a:rPr lang="en-US" sz="1800">
                <a:latin typeface="Arial"/>
                <a:cs typeface="Arial"/>
              </a:rPr>
              <a:t>CHEVERLY, MARYLAND</a:t>
            </a:r>
          </a:p>
        </p:txBody>
      </p:sp>
      <p:pic>
        <p:nvPicPr>
          <p:cNvPr id="13" name="Picture 13" descr="A group of people posing for a photo&#10;&#10;Description automatically generated">
            <a:extLst>
              <a:ext uri="{FF2B5EF4-FFF2-40B4-BE49-F238E27FC236}">
                <a16:creationId xmlns:a16="http://schemas.microsoft.com/office/drawing/2014/main" id="{EC4886ED-85EF-36F3-B105-A07903D43F11}"/>
              </a:ext>
            </a:extLst>
          </p:cNvPr>
          <p:cNvPicPr>
            <a:picLocks noChangeAspect="1"/>
          </p:cNvPicPr>
          <p:nvPr/>
        </p:nvPicPr>
        <p:blipFill>
          <a:blip r:embed="rId2"/>
          <a:stretch>
            <a:fillRect/>
          </a:stretch>
        </p:blipFill>
        <p:spPr>
          <a:xfrm>
            <a:off x="5702061" y="351929"/>
            <a:ext cx="6049990" cy="5478408"/>
          </a:xfrm>
          <a:prstGeom prst="rect">
            <a:avLst/>
          </a:prstGeom>
        </p:spPr>
      </p:pic>
    </p:spTree>
    <p:extLst>
      <p:ext uri="{BB962C8B-B14F-4D97-AF65-F5344CB8AC3E}">
        <p14:creationId xmlns:p14="http://schemas.microsoft.com/office/powerpoint/2010/main" val="37510213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CFEC3D12D8D047AF776AF4888AD060" ma:contentTypeVersion="16" ma:contentTypeDescription="Create a new document." ma:contentTypeScope="" ma:versionID="98bda156160c2434e991d85d25cd1c65">
  <xsd:schema xmlns:xsd="http://www.w3.org/2001/XMLSchema" xmlns:xs="http://www.w3.org/2001/XMLSchema" xmlns:p="http://schemas.microsoft.com/office/2006/metadata/properties" xmlns:ns2="0b7e5411-08af-414d-9d6b-7a75ebddda0e" xmlns:ns3="cfc9e5d4-f034-420c-b339-2b3df8594468" targetNamespace="http://schemas.microsoft.com/office/2006/metadata/properties" ma:root="true" ma:fieldsID="aa64c3cd3bce0c4c0e102706b647a8d0" ns2:_="" ns3:_="">
    <xsd:import namespace="0b7e5411-08af-414d-9d6b-7a75ebddda0e"/>
    <xsd:import namespace="cfc9e5d4-f034-420c-b339-2b3df859446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e5411-08af-414d-9d6b-7a75ebddda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f673b56-9bd2-4bed-b2f2-2d9d37ecbb4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c9e5d4-f034-420c-b339-2b3df859446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aa8aa1-fe8c-4ebb-b453-0172c2fad332}" ma:internalName="TaxCatchAll" ma:showField="CatchAllData" ma:web="cfc9e5d4-f034-420c-b339-2b3df85944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7e5411-08af-414d-9d6b-7a75ebddda0e">
      <Terms xmlns="http://schemas.microsoft.com/office/infopath/2007/PartnerControls"/>
    </lcf76f155ced4ddcb4097134ff3c332f>
    <TaxCatchAll xmlns="cfc9e5d4-f034-420c-b339-2b3df8594468" xsi:nil="true"/>
  </documentManagement>
</p:properties>
</file>

<file path=customXml/itemProps1.xml><?xml version="1.0" encoding="utf-8"?>
<ds:datastoreItem xmlns:ds="http://schemas.openxmlformats.org/officeDocument/2006/customXml" ds:itemID="{6120DDAD-4874-483B-966B-465DFF4EFF38}">
  <ds:schemaRefs>
    <ds:schemaRef ds:uri="0b7e5411-08af-414d-9d6b-7a75ebddda0e"/>
    <ds:schemaRef ds:uri="cfc9e5d4-f034-420c-b339-2b3df85944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C48C04-2A19-45C5-9747-FE59F7F55AD0}">
  <ds:schemaRefs>
    <ds:schemaRef ds:uri="http://schemas.microsoft.com/sharepoint/v3/contenttype/forms"/>
  </ds:schemaRefs>
</ds:datastoreItem>
</file>

<file path=customXml/itemProps3.xml><?xml version="1.0" encoding="utf-8"?>
<ds:datastoreItem xmlns:ds="http://schemas.openxmlformats.org/officeDocument/2006/customXml" ds:itemID="{435286D5-ABE5-4CEF-929A-CFA741C498E0}">
  <ds:schemaRefs>
    <ds:schemaRef ds:uri="0b7e5411-08af-414d-9d6b-7a75ebddda0e"/>
    <ds:schemaRef ds:uri="cfc9e5d4-f034-420c-b339-2b3df859446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129</TotalTime>
  <Words>1027</Words>
  <Application>Microsoft Office PowerPoint</Application>
  <PresentationFormat>Widescreen</PresentationFormat>
  <Paragraphs>92</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Century Gothic</vt:lpstr>
      <vt:lpstr>Courier New</vt:lpstr>
      <vt:lpstr>Gill Sans MT</vt:lpstr>
      <vt:lpstr>Trebuchet MS</vt:lpstr>
      <vt:lpstr>Wingdings</vt:lpstr>
      <vt:lpstr>Wingdings 3</vt:lpstr>
      <vt:lpstr>Facet</vt:lpstr>
      <vt:lpstr>Systemic Change Grant Information Webinar</vt:lpstr>
      <vt:lpstr>Prayer for Vincentians about to Engage in Systemic Change </vt:lpstr>
      <vt:lpstr>What is our definition of systemic change?</vt:lpstr>
      <vt:lpstr>GRANT CRITERIA</vt:lpstr>
      <vt:lpstr>St. Ambrose Conference  Cheverly, Maryland</vt:lpstr>
      <vt:lpstr>Family to Familia Scholarship Program </vt:lpstr>
      <vt:lpstr>OUR Systemic Change Grant </vt:lpstr>
      <vt:lpstr>Systemic Change Lessons LEarned  </vt:lpstr>
      <vt:lpstr>Family to Familia Scholarship program </vt:lpstr>
      <vt:lpstr>What are not systemic change programs?         </vt:lpstr>
      <vt:lpstr>Online application</vt:lpstr>
      <vt:lpstr>Grant Timeline </vt:lpstr>
      <vt:lpstr>SCORING RUBRIC is on the website (AKA - The answers to the test) </vt:lpstr>
      <vt:lpstr>Systemic Change grant resources</vt:lpstr>
      <vt:lpstr>Questions?</vt:lpstr>
      <vt:lpstr>Closing prayer: Voice of the Poor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Vulnerable Citizens and those who serve them</dc:title>
  <dc:creator>Jill Pioter</dc:creator>
  <cp:lastModifiedBy>Rebecca Kazdoy</cp:lastModifiedBy>
  <cp:revision>7</cp:revision>
  <dcterms:created xsi:type="dcterms:W3CDTF">2020-07-29T14:50:48Z</dcterms:created>
  <dcterms:modified xsi:type="dcterms:W3CDTF">2023-06-28T13:28:55Z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0x0101004DCFEC3D12D8D047AF776AF4888AD060</vt:lpwstr>
  </property>
  <property fmtid="{D5CDD505-2E9C-101B-9397-08002B2CF9AE}" pid="3" name="MediaServiceImageTags">
    <vt:lpwstr/>
  </property>
</Properties>
</file>